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93" r:id="rId3"/>
    <p:sldId id="294" r:id="rId4"/>
    <p:sldId id="295" r:id="rId5"/>
    <p:sldId id="257" r:id="rId6"/>
    <p:sldId id="258" r:id="rId7"/>
    <p:sldId id="259" r:id="rId8"/>
    <p:sldId id="300" r:id="rId9"/>
    <p:sldId id="260" r:id="rId10"/>
    <p:sldId id="262" r:id="rId11"/>
    <p:sldId id="267" r:id="rId12"/>
    <p:sldId id="268" r:id="rId13"/>
    <p:sldId id="265" r:id="rId14"/>
    <p:sldId id="266" r:id="rId15"/>
    <p:sldId id="269" r:id="rId16"/>
    <p:sldId id="270" r:id="rId17"/>
    <p:sldId id="271" r:id="rId18"/>
    <p:sldId id="272" r:id="rId19"/>
    <p:sldId id="273" r:id="rId20"/>
    <p:sldId id="274" r:id="rId21"/>
    <p:sldId id="275" r:id="rId22"/>
    <p:sldId id="276" r:id="rId23"/>
    <p:sldId id="289" r:id="rId24"/>
    <p:sldId id="296" r:id="rId25"/>
    <p:sldId id="290" r:id="rId26"/>
    <p:sldId id="291" r:id="rId27"/>
    <p:sldId id="301" r:id="rId28"/>
    <p:sldId id="292" r:id="rId29"/>
    <p:sldId id="297" r:id="rId30"/>
    <p:sldId id="298" r:id="rId31"/>
    <p:sldId id="277" r:id="rId32"/>
    <p:sldId id="278" r:id="rId33"/>
    <p:sldId id="279" r:id="rId34"/>
    <p:sldId id="280" r:id="rId35"/>
    <p:sldId id="281" r:id="rId36"/>
    <p:sldId id="282" r:id="rId37"/>
    <p:sldId id="299" r:id="rId38"/>
    <p:sldId id="283" r:id="rId39"/>
    <p:sldId id="284" r:id="rId40"/>
    <p:sldId id="285" r:id="rId41"/>
    <p:sldId id="286" r:id="rId42"/>
    <p:sldId id="287" r:id="rId43"/>
    <p:sldId id="28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1" autoAdjust="0"/>
    <p:restoredTop sz="94671" autoAdjust="0"/>
  </p:normalViewPr>
  <p:slideViewPr>
    <p:cSldViewPr>
      <p:cViewPr varScale="1">
        <p:scale>
          <a:sx n="88" d="100"/>
          <a:sy n="88" d="100"/>
        </p:scale>
        <p:origin x="1061" y="67"/>
      </p:cViewPr>
      <p:guideLst>
        <p:guide orient="horz" pos="2160"/>
        <p:guide pos="2880"/>
      </p:guideLst>
    </p:cSldViewPr>
  </p:slideViewPr>
  <p:outlineViewPr>
    <p:cViewPr>
      <p:scale>
        <a:sx n="33" d="100"/>
        <a:sy n="33" d="100"/>
      </p:scale>
      <p:origin x="0" y="54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layout/>
      <c:overlay val="0"/>
    </c:title>
    <c:autoTitleDeleted val="0"/>
    <c:plotArea>
      <c:layout/>
      <c:pieChart>
        <c:varyColors val="1"/>
        <c:ser>
          <c:idx val="0"/>
          <c:order val="0"/>
          <c:tx>
            <c:strRef>
              <c:f>Sheet1!$B$1</c:f>
              <c:strCache>
                <c:ptCount val="1"/>
                <c:pt idx="0">
                  <c:v>Percent of Grade</c:v>
                </c:pt>
              </c:strCache>
            </c:strRef>
          </c:tx>
          <c:cat>
            <c:strRef>
              <c:f>Sheet1!$A$2:$A$4</c:f>
              <c:strCache>
                <c:ptCount val="3"/>
                <c:pt idx="0">
                  <c:v>Tests</c:v>
                </c:pt>
                <c:pt idx="1">
                  <c:v>Assignments</c:v>
                </c:pt>
                <c:pt idx="2">
                  <c:v>Bellringers</c:v>
                </c:pt>
              </c:strCache>
            </c:strRef>
          </c:cat>
          <c:val>
            <c:numRef>
              <c:f>Sheet1!$B$2:$B$4</c:f>
              <c:numCache>
                <c:formatCode>General</c:formatCode>
                <c:ptCount val="3"/>
                <c:pt idx="0">
                  <c:v>60</c:v>
                </c:pt>
                <c:pt idx="1">
                  <c:v>30</c:v>
                </c:pt>
                <c:pt idx="2">
                  <c:v>10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F56814D-1805-4E16-B841-697CAE68391F}"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93648ED8-227A-41E7-93F1-C4D0B454B143}"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6814D-1805-4E16-B841-697CAE68391F}"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48ED8-227A-41E7-93F1-C4D0B454B1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6814D-1805-4E16-B841-697CAE68391F}"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48ED8-227A-41E7-93F1-C4D0B454B14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BF56814D-1805-4E16-B841-697CAE68391F}"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48ED8-227A-41E7-93F1-C4D0B454B143}"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BF56814D-1805-4E16-B841-697CAE68391F}"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48ED8-227A-41E7-93F1-C4D0B454B143}"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56814D-1805-4E16-B841-697CAE68391F}"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48ED8-227A-41E7-93F1-C4D0B454B143}"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F56814D-1805-4E16-B841-697CAE68391F}" type="datetimeFigureOut">
              <a:rPr lang="en-US" smtClean="0"/>
              <a:t>4/29/2019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648ED8-227A-41E7-93F1-C4D0B454B143}"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BF56814D-1805-4E16-B841-697CAE68391F}" type="datetimeFigureOut">
              <a:rPr lang="en-US" smtClean="0"/>
              <a:t>4/29/2019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48ED8-227A-41E7-93F1-C4D0B454B143}"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6814D-1805-4E16-B841-697CAE68391F}" type="datetimeFigureOut">
              <a:rPr lang="en-US" smtClean="0"/>
              <a:t>4/29/2019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648ED8-227A-41E7-93F1-C4D0B454B1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BF56814D-1805-4E16-B841-697CAE68391F}"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48ED8-227A-41E7-93F1-C4D0B454B143}"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BF56814D-1805-4E16-B841-697CAE68391F}"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48ED8-227A-41E7-93F1-C4D0B454B143}"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BF56814D-1805-4E16-B841-697CAE68391F}" type="datetimeFigureOut">
              <a:rPr lang="en-US" smtClean="0"/>
              <a:t>4/29/2019</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93648ED8-227A-41E7-93F1-C4D0B454B14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Mademoiselle Fryer</a:t>
            </a:r>
          </a:p>
          <a:p>
            <a:r>
              <a:rPr lang="en-US" smtClean="0"/>
              <a:t>Room </a:t>
            </a:r>
            <a:r>
              <a:rPr lang="en-US" dirty="0" smtClean="0"/>
              <a:t>407</a:t>
            </a:r>
            <a:endParaRPr lang="en-US" dirty="0"/>
          </a:p>
        </p:txBody>
      </p:sp>
      <p:sp>
        <p:nvSpPr>
          <p:cNvPr id="2" name="Title 1"/>
          <p:cNvSpPr>
            <a:spLocks noGrp="1"/>
          </p:cNvSpPr>
          <p:nvPr>
            <p:ph type="title"/>
          </p:nvPr>
        </p:nvSpPr>
        <p:spPr/>
        <p:txBody>
          <a:bodyPr/>
          <a:lstStyle/>
          <a:p>
            <a:r>
              <a:rPr lang="en-US" dirty="0" smtClean="0"/>
              <a:t>French I	</a:t>
            </a:r>
            <a:endParaRPr lang="en-US" dirty="0"/>
          </a:p>
        </p:txBody>
      </p:sp>
    </p:spTree>
    <p:extLst>
      <p:ext uri="{BB962C8B-B14F-4D97-AF65-F5344CB8AC3E}">
        <p14:creationId xmlns:p14="http://schemas.microsoft.com/office/powerpoint/2010/main" val="27346434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x28</a:t>
            </a:r>
            <a:r>
              <a:rPr lang="en-US" dirty="0"/>
              <a:t> </a:t>
            </a:r>
            <a:r>
              <a:rPr lang="en-US" dirty="0" smtClean="0"/>
              <a:t>inch poster board</a:t>
            </a:r>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776663" y="853281"/>
            <a:ext cx="5062537" cy="5062537"/>
          </a:xfrm>
        </p:spPr>
      </p:pic>
      <p:sp>
        <p:nvSpPr>
          <p:cNvPr id="4" name="Text Placeholder 3"/>
          <p:cNvSpPr>
            <a:spLocks noGrp="1"/>
          </p:cNvSpPr>
          <p:nvPr>
            <p:ph type="body" sz="half" idx="2"/>
          </p:nvPr>
        </p:nvSpPr>
        <p:spPr/>
        <p:txBody>
          <a:bodyPr>
            <a:normAutofit/>
          </a:bodyPr>
          <a:lstStyle/>
          <a:p>
            <a:pPr marL="285750" indent="-285750">
              <a:buFont typeface="Arial" pitchFamily="34" charset="0"/>
              <a:buChar char="•"/>
            </a:pPr>
            <a:r>
              <a:rPr lang="en-US" dirty="0" smtClean="0"/>
              <a:t>Any color</a:t>
            </a:r>
          </a:p>
          <a:p>
            <a:pPr marL="285750" indent="-285750">
              <a:buFont typeface="Arial" pitchFamily="34" charset="0"/>
              <a:buChar char="•"/>
            </a:pPr>
            <a:r>
              <a:rPr lang="en-US" dirty="0" smtClean="0"/>
              <a:t>Label with your name and class block</a:t>
            </a:r>
          </a:p>
        </p:txBody>
      </p:sp>
    </p:spTree>
    <p:extLst>
      <p:ext uri="{BB962C8B-B14F-4D97-AF65-F5344CB8AC3E}">
        <p14:creationId xmlns:p14="http://schemas.microsoft.com/office/powerpoint/2010/main" val="105482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Kleenex</a:t>
            </a:r>
            <a:endParaRPr lang="en-US" dirty="0"/>
          </a:p>
        </p:txBody>
      </p:sp>
      <p:sp>
        <p:nvSpPr>
          <p:cNvPr id="3" name="Content Placeholder 2"/>
          <p:cNvSpPr>
            <a:spLocks noGrp="1"/>
          </p:cNvSpPr>
          <p:nvPr>
            <p:ph sz="quarter" idx="14"/>
          </p:nvPr>
        </p:nvSpPr>
        <p:spPr/>
        <p:txBody>
          <a:bodyPr/>
          <a:lstStyle/>
          <a:p>
            <a:pPr marL="0" indent="0">
              <a:buNone/>
            </a:pPr>
            <a:endParaRPr lang="en-US" dirty="0"/>
          </a:p>
        </p:txBody>
      </p:sp>
      <p:sp>
        <p:nvSpPr>
          <p:cNvPr id="4" name="Text Placeholder 3"/>
          <p:cNvSpPr>
            <a:spLocks noGrp="1"/>
          </p:cNvSpPr>
          <p:nvPr>
            <p:ph type="body" sz="half" idx="2"/>
          </p:nvPr>
        </p:nvSpPr>
        <p:spPr/>
        <p:txBody>
          <a:bodyPr>
            <a:normAutofit/>
          </a:bodyPr>
          <a:lstStyle/>
          <a:p>
            <a:pPr marL="285750" indent="-285750">
              <a:buFont typeface="Arial" pitchFamily="34" charset="0"/>
              <a:buChar char="•"/>
            </a:pPr>
            <a:r>
              <a:rPr lang="en-US" dirty="0" smtClean="0"/>
              <a:t>1 box</a:t>
            </a:r>
            <a:r>
              <a:rPr lang="en-US" dirty="0"/>
              <a:t> </a:t>
            </a:r>
            <a:r>
              <a:rPr lang="en-US" dirty="0" smtClean="0"/>
              <a:t>regular tissues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1925782"/>
            <a:ext cx="5121550" cy="3452151"/>
          </a:xfrm>
          <a:prstGeom prst="rect">
            <a:avLst/>
          </a:prstGeom>
        </p:spPr>
      </p:pic>
    </p:spTree>
    <p:extLst>
      <p:ext uri="{BB962C8B-B14F-4D97-AF65-F5344CB8AC3E}">
        <p14:creationId xmlns:p14="http://schemas.microsoft.com/office/powerpoint/2010/main" val="160070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Sanitizer</a:t>
            </a:r>
            <a:endParaRPr lang="en-US" dirty="0"/>
          </a:p>
        </p:txBody>
      </p:sp>
      <p:sp>
        <p:nvSpPr>
          <p:cNvPr id="4" name="Text Placeholder 3"/>
          <p:cNvSpPr>
            <a:spLocks noGrp="1"/>
          </p:cNvSpPr>
          <p:nvPr>
            <p:ph type="body" sz="half" idx="2"/>
          </p:nvPr>
        </p:nvSpPr>
        <p:spPr/>
        <p:txBody>
          <a:bodyPr>
            <a:normAutofit/>
          </a:bodyPr>
          <a:lstStyle/>
          <a:p>
            <a:pPr marL="285750" indent="-285750">
              <a:buFont typeface="Arial" pitchFamily="34" charset="0"/>
              <a:buChar char="•"/>
            </a:pPr>
            <a:r>
              <a:rPr lang="en-US" b="1" dirty="0"/>
              <a:t>Germ-X Hand Sanitizer, Aloe 8 </a:t>
            </a:r>
            <a:r>
              <a:rPr lang="en-US" b="1" dirty="0" err="1"/>
              <a:t>fl</a:t>
            </a:r>
            <a:r>
              <a:rPr lang="en-US" b="1" dirty="0"/>
              <a:t> </a:t>
            </a:r>
            <a:r>
              <a:rPr lang="en-US" b="1" dirty="0" err="1"/>
              <a:t>oz</a:t>
            </a:r>
            <a:r>
              <a:rPr lang="en-US" b="1" dirty="0"/>
              <a:t> </a:t>
            </a:r>
            <a:endParaRPr lang="en-US" dirty="0"/>
          </a:p>
          <a:p>
            <a:pPr marL="285750" indent="-285750">
              <a:buFont typeface="Arial" pitchFamily="34" charset="0"/>
              <a:buChar char="•"/>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600200"/>
            <a:ext cx="1689340" cy="3581400"/>
          </a:xfrm>
          <a:prstGeom prst="rect">
            <a:avLst/>
          </a:prstGeom>
        </p:spPr>
      </p:pic>
    </p:spTree>
    <p:extLst>
      <p:ext uri="{BB962C8B-B14F-4D97-AF65-F5344CB8AC3E}">
        <p14:creationId xmlns:p14="http://schemas.microsoft.com/office/powerpoint/2010/main" val="173790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What you will need to succeed</a:t>
            </a:r>
            <a:endParaRPr lang="en-US" dirty="0"/>
          </a:p>
        </p:txBody>
      </p:sp>
      <p:sp>
        <p:nvSpPr>
          <p:cNvPr id="5" name="Title 4"/>
          <p:cNvSpPr>
            <a:spLocks noGrp="1"/>
          </p:cNvSpPr>
          <p:nvPr>
            <p:ph type="title"/>
          </p:nvPr>
        </p:nvSpPr>
        <p:spPr/>
        <p:txBody>
          <a:bodyPr/>
          <a:lstStyle/>
          <a:p>
            <a:r>
              <a:rPr lang="en-US" dirty="0" smtClean="0"/>
              <a:t>The rules</a:t>
            </a:r>
            <a:endParaRPr lang="en-US" dirty="0"/>
          </a:p>
        </p:txBody>
      </p:sp>
    </p:spTree>
    <p:extLst>
      <p:ext uri="{BB962C8B-B14F-4D97-AF65-F5344CB8AC3E}">
        <p14:creationId xmlns:p14="http://schemas.microsoft.com/office/powerpoint/2010/main" val="198182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Rule 1</a:t>
            </a:r>
            <a:endParaRPr lang="en-US" dirty="0"/>
          </a:p>
        </p:txBody>
      </p:sp>
      <p:sp>
        <p:nvSpPr>
          <p:cNvPr id="5" name="Content Placeholder 4"/>
          <p:cNvSpPr>
            <a:spLocks noGrp="1"/>
          </p:cNvSpPr>
          <p:nvPr>
            <p:ph sz="quarter" idx="13"/>
          </p:nvPr>
        </p:nvSpPr>
        <p:spPr/>
        <p:txBody>
          <a:bodyPr>
            <a:normAutofit/>
          </a:bodyPr>
          <a:lstStyle/>
          <a:p>
            <a:pPr marL="0" indent="0">
              <a:buNone/>
            </a:pPr>
            <a:r>
              <a:rPr lang="en-US" sz="6000" dirty="0" smtClean="0"/>
              <a:t>Do NOT get up or talk without permission.</a:t>
            </a:r>
          </a:p>
        </p:txBody>
      </p:sp>
    </p:spTree>
    <p:extLst>
      <p:ext uri="{BB962C8B-B14F-4D97-AF65-F5344CB8AC3E}">
        <p14:creationId xmlns:p14="http://schemas.microsoft.com/office/powerpoint/2010/main" val="18667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2</a:t>
            </a:r>
            <a:endParaRPr lang="en-US" dirty="0"/>
          </a:p>
        </p:txBody>
      </p:sp>
      <p:sp>
        <p:nvSpPr>
          <p:cNvPr id="3" name="Content Placeholder 2"/>
          <p:cNvSpPr>
            <a:spLocks noGrp="1"/>
          </p:cNvSpPr>
          <p:nvPr>
            <p:ph sz="quarter" idx="13"/>
          </p:nvPr>
        </p:nvSpPr>
        <p:spPr/>
        <p:txBody>
          <a:bodyPr>
            <a:normAutofit/>
          </a:bodyPr>
          <a:lstStyle/>
          <a:p>
            <a:pPr marL="0" indent="0">
              <a:buNone/>
            </a:pPr>
            <a:r>
              <a:rPr lang="en-US" sz="6000" dirty="0" smtClean="0"/>
              <a:t>No food, gum or electronics.</a:t>
            </a:r>
          </a:p>
        </p:txBody>
      </p:sp>
    </p:spTree>
    <p:extLst>
      <p:ext uri="{BB962C8B-B14F-4D97-AF65-F5344CB8AC3E}">
        <p14:creationId xmlns:p14="http://schemas.microsoft.com/office/powerpoint/2010/main" val="189494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3</a:t>
            </a:r>
            <a:endParaRPr lang="en-US" dirty="0"/>
          </a:p>
        </p:txBody>
      </p:sp>
      <p:sp>
        <p:nvSpPr>
          <p:cNvPr id="3" name="Content Placeholder 2"/>
          <p:cNvSpPr>
            <a:spLocks noGrp="1"/>
          </p:cNvSpPr>
          <p:nvPr>
            <p:ph sz="quarter" idx="13"/>
          </p:nvPr>
        </p:nvSpPr>
        <p:spPr/>
        <p:txBody>
          <a:bodyPr>
            <a:normAutofit/>
          </a:bodyPr>
          <a:lstStyle/>
          <a:p>
            <a:pPr marL="0" indent="0">
              <a:buNone/>
            </a:pPr>
            <a:r>
              <a:rPr lang="en-US" sz="6000" dirty="0" smtClean="0"/>
              <a:t>Follow the dress code.</a:t>
            </a:r>
          </a:p>
        </p:txBody>
      </p:sp>
    </p:spTree>
    <p:extLst>
      <p:ext uri="{BB962C8B-B14F-4D97-AF65-F5344CB8AC3E}">
        <p14:creationId xmlns:p14="http://schemas.microsoft.com/office/powerpoint/2010/main" val="105633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4</a:t>
            </a:r>
            <a:endParaRPr lang="en-US" dirty="0"/>
          </a:p>
        </p:txBody>
      </p:sp>
      <p:sp>
        <p:nvSpPr>
          <p:cNvPr id="3" name="Content Placeholder 2"/>
          <p:cNvSpPr>
            <a:spLocks noGrp="1"/>
          </p:cNvSpPr>
          <p:nvPr>
            <p:ph sz="quarter" idx="13"/>
          </p:nvPr>
        </p:nvSpPr>
        <p:spPr/>
        <p:txBody>
          <a:bodyPr>
            <a:normAutofit/>
          </a:bodyPr>
          <a:lstStyle/>
          <a:p>
            <a:pPr marL="0" indent="0">
              <a:buNone/>
            </a:pPr>
            <a:r>
              <a:rPr lang="en-US" sz="6000" dirty="0" smtClean="0"/>
              <a:t>Respect yourself and others:  no profanity or bullying.</a:t>
            </a:r>
          </a:p>
          <a:p>
            <a:pPr marL="0" indent="0">
              <a:buNone/>
            </a:pPr>
            <a:endParaRPr lang="en-US" sz="2400" dirty="0"/>
          </a:p>
        </p:txBody>
      </p:sp>
    </p:spTree>
    <p:extLst>
      <p:ext uri="{BB962C8B-B14F-4D97-AF65-F5344CB8AC3E}">
        <p14:creationId xmlns:p14="http://schemas.microsoft.com/office/powerpoint/2010/main" val="138564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5</a:t>
            </a:r>
            <a:endParaRPr lang="en-US" dirty="0"/>
          </a:p>
        </p:txBody>
      </p:sp>
      <p:sp>
        <p:nvSpPr>
          <p:cNvPr id="3" name="Content Placeholder 2"/>
          <p:cNvSpPr>
            <a:spLocks noGrp="1"/>
          </p:cNvSpPr>
          <p:nvPr>
            <p:ph sz="quarter" idx="13"/>
          </p:nvPr>
        </p:nvSpPr>
        <p:spPr>
          <a:xfrm>
            <a:off x="228600" y="1295400"/>
            <a:ext cx="8595360" cy="4937760"/>
          </a:xfrm>
        </p:spPr>
        <p:txBody>
          <a:bodyPr>
            <a:normAutofit/>
          </a:bodyPr>
          <a:lstStyle/>
          <a:p>
            <a:pPr marL="0" indent="0">
              <a:buNone/>
            </a:pPr>
            <a:r>
              <a:rPr lang="en-US" sz="6000" dirty="0" smtClean="0"/>
              <a:t>Be on time, in your seat, with all materials needed, ready to work EVERY DAY.</a:t>
            </a:r>
          </a:p>
        </p:txBody>
      </p:sp>
    </p:spTree>
    <p:extLst>
      <p:ext uri="{BB962C8B-B14F-4D97-AF65-F5344CB8AC3E}">
        <p14:creationId xmlns:p14="http://schemas.microsoft.com/office/powerpoint/2010/main" val="203626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What you need to succeed:</a:t>
            </a:r>
            <a:endParaRPr lang="en-US" dirty="0"/>
          </a:p>
        </p:txBody>
      </p:sp>
      <p:sp>
        <p:nvSpPr>
          <p:cNvPr id="4" name="Title 3"/>
          <p:cNvSpPr>
            <a:spLocks noGrp="1"/>
          </p:cNvSpPr>
          <p:nvPr>
            <p:ph type="title"/>
          </p:nvPr>
        </p:nvSpPr>
        <p:spPr/>
        <p:txBody>
          <a:bodyPr/>
          <a:lstStyle/>
          <a:p>
            <a:r>
              <a:rPr lang="en-US" dirty="0" smtClean="0"/>
              <a:t>consequences</a:t>
            </a:r>
            <a:endParaRPr lang="en-US" dirty="0"/>
          </a:p>
        </p:txBody>
      </p:sp>
    </p:spTree>
    <p:extLst>
      <p:ext uri="{BB962C8B-B14F-4D97-AF65-F5344CB8AC3E}">
        <p14:creationId xmlns:p14="http://schemas.microsoft.com/office/powerpoint/2010/main" val="198238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is Mademoiselle Fryer?</a:t>
            </a:r>
            <a:endParaRPr lang="en-US" dirty="0"/>
          </a:p>
        </p:txBody>
      </p:sp>
      <p:sp>
        <p:nvSpPr>
          <p:cNvPr id="5" name="Content Placeholder 4"/>
          <p:cNvSpPr>
            <a:spLocks noGrp="1"/>
          </p:cNvSpPr>
          <p:nvPr>
            <p:ph sz="quarter" idx="13"/>
          </p:nvPr>
        </p:nvSpPr>
        <p:spPr>
          <a:xfrm>
            <a:off x="2819400" y="1295400"/>
            <a:ext cx="3230880" cy="1981200"/>
          </a:xfrm>
        </p:spPr>
        <p:txBody>
          <a:bodyPr>
            <a:normAutofit/>
          </a:bodyPr>
          <a:lstStyle/>
          <a:p>
            <a:r>
              <a:rPr lang="en-US" dirty="0" smtClean="0"/>
              <a:t>Graduated #11 from Clinton in 2002.</a:t>
            </a:r>
          </a:p>
          <a:p>
            <a:r>
              <a:rPr lang="en-US" dirty="0" smtClean="0"/>
              <a:t>Studied abroad in Cannes, France and </a:t>
            </a:r>
            <a:r>
              <a:rPr lang="en-US" dirty="0" err="1" smtClean="0"/>
              <a:t>Pontlevoy</a:t>
            </a:r>
            <a:r>
              <a:rPr lang="en-US" dirty="0" smtClean="0"/>
              <a:t>, France.</a:t>
            </a:r>
          </a:p>
          <a:p>
            <a:endParaRPr lang="en-US" dirty="0" smtClean="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93470">
            <a:off x="5948381" y="724946"/>
            <a:ext cx="2709487" cy="203211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62970">
            <a:off x="577543" y="1589224"/>
            <a:ext cx="2111081" cy="15833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42792">
            <a:off x="3858296" y="3535216"/>
            <a:ext cx="3260872" cy="2445654"/>
          </a:xfrm>
          <a:prstGeom prst="rect">
            <a:avLst/>
          </a:prstGeom>
        </p:spPr>
      </p:pic>
      <p:sp>
        <p:nvSpPr>
          <p:cNvPr id="9" name="TextBox 8"/>
          <p:cNvSpPr txBox="1"/>
          <p:nvPr/>
        </p:nvSpPr>
        <p:spPr>
          <a:xfrm>
            <a:off x="685800" y="3733800"/>
            <a:ext cx="2514600" cy="1200329"/>
          </a:xfrm>
          <a:prstGeom prst="rect">
            <a:avLst/>
          </a:prstGeom>
          <a:noFill/>
        </p:spPr>
        <p:txBody>
          <a:bodyPr wrap="square" rtlCol="0">
            <a:spAutoFit/>
          </a:bodyPr>
          <a:lstStyle/>
          <a:p>
            <a:r>
              <a:rPr lang="en-US" dirty="0"/>
              <a:t>Graduated from USM in 2006 with a Bachelor of Arts in French Language and Culture</a:t>
            </a:r>
            <a:r>
              <a:rPr lang="en-US" dirty="0" smtClean="0"/>
              <a:t>.</a:t>
            </a:r>
            <a:endParaRPr lang="en-US" dirty="0"/>
          </a:p>
        </p:txBody>
      </p:sp>
    </p:spTree>
    <p:extLst>
      <p:ext uri="{BB962C8B-B14F-4D97-AF65-F5344CB8AC3E}">
        <p14:creationId xmlns:p14="http://schemas.microsoft.com/office/powerpoint/2010/main" val="3036205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Tardy Policy</a:t>
            </a:r>
            <a:endParaRPr lang="en-US" dirty="0"/>
          </a:p>
        </p:txBody>
      </p:sp>
      <p:sp>
        <p:nvSpPr>
          <p:cNvPr id="5" name="Content Placeholder 4"/>
          <p:cNvSpPr>
            <a:spLocks noGrp="1"/>
          </p:cNvSpPr>
          <p:nvPr>
            <p:ph sz="quarter" idx="13"/>
          </p:nvPr>
        </p:nvSpPr>
        <p:spPr/>
        <p:txBody>
          <a:bodyPr>
            <a:normAutofit/>
          </a:bodyPr>
          <a:lstStyle/>
          <a:p>
            <a:pPr marL="0" indent="0">
              <a:buNone/>
            </a:pPr>
            <a:r>
              <a:rPr lang="en-US" sz="3600" dirty="0" smtClean="0"/>
              <a:t>Each tardy will result in a ZERO for the </a:t>
            </a:r>
            <a:r>
              <a:rPr lang="en-US" sz="3600" dirty="0"/>
              <a:t>B</a:t>
            </a:r>
            <a:r>
              <a:rPr lang="en-US" sz="3600" dirty="0" smtClean="0"/>
              <a:t>ellringer assignment, plus the following consequences:</a:t>
            </a:r>
          </a:p>
          <a:p>
            <a:pPr marL="342900" indent="-342900"/>
            <a:r>
              <a:rPr lang="en-US" sz="3600" dirty="0" smtClean="0"/>
              <a:t>1</a:t>
            </a:r>
            <a:r>
              <a:rPr lang="en-US" sz="3600" baseline="30000" dirty="0" smtClean="0"/>
              <a:t>st</a:t>
            </a:r>
            <a:r>
              <a:rPr lang="en-US" sz="3600" dirty="0" smtClean="0"/>
              <a:t> offense:  25 lines</a:t>
            </a:r>
          </a:p>
          <a:p>
            <a:pPr marL="342900" indent="-342900"/>
            <a:r>
              <a:rPr lang="en-US" sz="3600" dirty="0" smtClean="0"/>
              <a:t>2</a:t>
            </a:r>
            <a:r>
              <a:rPr lang="en-US" sz="3600" baseline="30000" dirty="0" smtClean="0"/>
              <a:t>nd</a:t>
            </a:r>
            <a:r>
              <a:rPr lang="en-US" sz="3600" dirty="0" smtClean="0"/>
              <a:t> offense:  50 lines</a:t>
            </a:r>
          </a:p>
          <a:p>
            <a:pPr marL="342900" indent="-342900"/>
            <a:r>
              <a:rPr lang="en-US" sz="3600" dirty="0" smtClean="0"/>
              <a:t>3</a:t>
            </a:r>
            <a:r>
              <a:rPr lang="en-US" sz="3600" baseline="30000" dirty="0" smtClean="0"/>
              <a:t>rd</a:t>
            </a:r>
            <a:r>
              <a:rPr lang="en-US" sz="3600" dirty="0" smtClean="0"/>
              <a:t> offense:  100 lines plus parent phone call</a:t>
            </a:r>
          </a:p>
          <a:p>
            <a:pPr marL="342900" indent="-342900"/>
            <a:r>
              <a:rPr lang="en-US" sz="3600" dirty="0" smtClean="0"/>
              <a:t>4</a:t>
            </a:r>
            <a:r>
              <a:rPr lang="en-US" sz="3600" baseline="30000" dirty="0" smtClean="0"/>
              <a:t>th</a:t>
            </a:r>
            <a:r>
              <a:rPr lang="en-US" sz="3600" dirty="0" smtClean="0"/>
              <a:t> offense:  office referral</a:t>
            </a:r>
            <a:endParaRPr lang="en-US" sz="3600" dirty="0"/>
          </a:p>
        </p:txBody>
      </p:sp>
    </p:spTree>
    <p:extLst>
      <p:ext uri="{BB962C8B-B14F-4D97-AF65-F5344CB8AC3E}">
        <p14:creationId xmlns:p14="http://schemas.microsoft.com/office/powerpoint/2010/main" val="220542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for Breaking a Rule</a:t>
            </a:r>
            <a:endParaRPr lang="en-US" dirty="0"/>
          </a:p>
        </p:txBody>
      </p:sp>
      <p:sp>
        <p:nvSpPr>
          <p:cNvPr id="3" name="Content Placeholder 2"/>
          <p:cNvSpPr>
            <a:spLocks noGrp="1"/>
          </p:cNvSpPr>
          <p:nvPr>
            <p:ph sz="quarter" idx="13"/>
          </p:nvPr>
        </p:nvSpPr>
        <p:spPr/>
        <p:txBody>
          <a:bodyPr>
            <a:normAutofit/>
          </a:bodyPr>
          <a:lstStyle/>
          <a:p>
            <a:r>
              <a:rPr lang="en-US" sz="3200" dirty="0" smtClean="0"/>
              <a:t>1</a:t>
            </a:r>
            <a:r>
              <a:rPr lang="en-US" sz="3200" baseline="30000" dirty="0" smtClean="0"/>
              <a:t>st</a:t>
            </a:r>
            <a:r>
              <a:rPr lang="en-US" sz="3200" dirty="0" smtClean="0"/>
              <a:t> offense:  Warning</a:t>
            </a:r>
          </a:p>
          <a:p>
            <a:r>
              <a:rPr lang="en-US" sz="3200" dirty="0" smtClean="0"/>
              <a:t>2</a:t>
            </a:r>
            <a:r>
              <a:rPr lang="en-US" sz="3200" baseline="30000" dirty="0" smtClean="0"/>
              <a:t>nd</a:t>
            </a:r>
            <a:r>
              <a:rPr lang="en-US" sz="3200" dirty="0" smtClean="0"/>
              <a:t> offense:  Writing assignment </a:t>
            </a:r>
          </a:p>
          <a:p>
            <a:r>
              <a:rPr lang="en-US" sz="3200" dirty="0" smtClean="0"/>
              <a:t>3</a:t>
            </a:r>
            <a:r>
              <a:rPr lang="en-US" sz="3200" baseline="30000" dirty="0" smtClean="0"/>
              <a:t>rd</a:t>
            </a:r>
            <a:r>
              <a:rPr lang="en-US" sz="3200" dirty="0" smtClean="0"/>
              <a:t> offense:  Doubled writing assignment, and parent phone call</a:t>
            </a:r>
          </a:p>
          <a:p>
            <a:r>
              <a:rPr lang="en-US" sz="3200" dirty="0" smtClean="0"/>
              <a:t>4</a:t>
            </a:r>
            <a:r>
              <a:rPr lang="en-US" sz="3200" baseline="30000" dirty="0" smtClean="0"/>
              <a:t>th</a:t>
            </a:r>
            <a:r>
              <a:rPr lang="en-US" sz="3200" dirty="0" smtClean="0"/>
              <a:t> offense:  Office referral</a:t>
            </a:r>
          </a:p>
          <a:p>
            <a:endParaRPr lang="en-US" sz="3200" dirty="0"/>
          </a:p>
          <a:p>
            <a:r>
              <a:rPr lang="en-US" sz="3200" i="1" dirty="0" smtClean="0"/>
              <a:t>Insubordination (refusing a consequence) and fighting, either verbal or physical, will result in IMMEDIATE office referral.</a:t>
            </a:r>
          </a:p>
        </p:txBody>
      </p:sp>
    </p:spTree>
    <p:extLst>
      <p:ext uri="{BB962C8B-B14F-4D97-AF65-F5344CB8AC3E}">
        <p14:creationId xmlns:p14="http://schemas.microsoft.com/office/powerpoint/2010/main" val="50471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Consequences for Dress Code Violations</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sz="2600" dirty="0" smtClean="0"/>
              <a:t>Those wearing their clothes improperly will not be allowed in class.</a:t>
            </a:r>
          </a:p>
          <a:p>
            <a:r>
              <a:rPr lang="en-US" sz="2600" dirty="0" smtClean="0"/>
              <a:t>Those wearing inappropriate clothes will be sent to the office to call for a change of clothes.</a:t>
            </a:r>
          </a:p>
          <a:p>
            <a:endParaRPr lang="en-US" dirty="0" smtClean="0"/>
          </a:p>
          <a:p>
            <a:r>
              <a:rPr lang="en-US" sz="3000" dirty="0" smtClean="0"/>
              <a:t>Those whose clothes return to their out-of-dress-code status during class will receive these consequences:</a:t>
            </a:r>
          </a:p>
          <a:p>
            <a:r>
              <a:rPr lang="en-US" sz="3200" dirty="0" smtClean="0"/>
              <a:t>1</a:t>
            </a:r>
            <a:r>
              <a:rPr lang="en-US" sz="3200" baseline="30000" dirty="0" smtClean="0"/>
              <a:t>st</a:t>
            </a:r>
            <a:r>
              <a:rPr lang="en-US" sz="3200" dirty="0" smtClean="0"/>
              <a:t> Offense:  Warning and direction to correct the issue (fix clothes).</a:t>
            </a:r>
          </a:p>
          <a:p>
            <a:r>
              <a:rPr lang="en-US" sz="3200" dirty="0" smtClean="0"/>
              <a:t>2</a:t>
            </a:r>
            <a:r>
              <a:rPr lang="en-US" sz="3200" baseline="30000" dirty="0" smtClean="0"/>
              <a:t>nd</a:t>
            </a:r>
            <a:r>
              <a:rPr lang="en-US" sz="3200" dirty="0" smtClean="0"/>
              <a:t> Offense:  Clothes Fixed and Writing assignment given.</a:t>
            </a:r>
          </a:p>
          <a:p>
            <a:r>
              <a:rPr lang="en-US" sz="3200" dirty="0" smtClean="0"/>
              <a:t>3</a:t>
            </a:r>
            <a:r>
              <a:rPr lang="en-US" sz="3200" baseline="30000" dirty="0" smtClean="0"/>
              <a:t>rd</a:t>
            </a:r>
            <a:r>
              <a:rPr lang="en-US" sz="3200" dirty="0" smtClean="0"/>
              <a:t> Offense:  Parent phone call and office referral.</a:t>
            </a:r>
            <a:endParaRPr lang="en-US" sz="3200" dirty="0"/>
          </a:p>
        </p:txBody>
      </p:sp>
    </p:spTree>
    <p:extLst>
      <p:ext uri="{BB962C8B-B14F-4D97-AF65-F5344CB8AC3E}">
        <p14:creationId xmlns:p14="http://schemas.microsoft.com/office/powerpoint/2010/main" val="365367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Seating Arrangements</a:t>
            </a:r>
            <a:endParaRPr lang="en-US" dirty="0"/>
          </a:p>
        </p:txBody>
      </p:sp>
      <p:sp>
        <p:nvSpPr>
          <p:cNvPr id="3" name="Content Placeholder 2"/>
          <p:cNvSpPr>
            <a:spLocks noGrp="1"/>
          </p:cNvSpPr>
          <p:nvPr>
            <p:ph sz="quarter" idx="13"/>
          </p:nvPr>
        </p:nvSpPr>
        <p:spPr/>
        <p:txBody>
          <a:bodyPr>
            <a:normAutofit/>
          </a:bodyPr>
          <a:lstStyle/>
          <a:p>
            <a:r>
              <a:rPr lang="en-US" sz="2800" dirty="0" smtClean="0"/>
              <a:t>You will have an assigned seat in this class all year long.  </a:t>
            </a:r>
          </a:p>
          <a:p>
            <a:r>
              <a:rPr lang="en-US" sz="2800" dirty="0" smtClean="0"/>
              <a:t>I will change seating arrangements as necessary.</a:t>
            </a:r>
          </a:p>
          <a:p>
            <a:r>
              <a:rPr lang="en-US" sz="2800" dirty="0" smtClean="0"/>
              <a:t>You MUST sit in your assigned seat, unless directed to do otherwise.</a:t>
            </a:r>
          </a:p>
          <a:p>
            <a:r>
              <a:rPr lang="en-US" sz="2800" dirty="0" smtClean="0"/>
              <a:t>If you have a legitimate reason that you need to be moved (can’t see the board, issues with a neighbor) see me after class to discuss it with me.  Do NOT take it upon yourself to move.</a:t>
            </a:r>
            <a:endParaRPr lang="en-US" sz="2800" dirty="0"/>
          </a:p>
        </p:txBody>
      </p:sp>
    </p:spTree>
    <p:extLst>
      <p:ext uri="{BB962C8B-B14F-4D97-AF65-F5344CB8AC3E}">
        <p14:creationId xmlns:p14="http://schemas.microsoft.com/office/powerpoint/2010/main" val="150658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What you will need to succeed:</a:t>
            </a:r>
            <a:endParaRPr lang="en-US" dirty="0"/>
          </a:p>
        </p:txBody>
      </p:sp>
      <p:sp>
        <p:nvSpPr>
          <p:cNvPr id="4" name="Title 3"/>
          <p:cNvSpPr>
            <a:spLocks noGrp="1"/>
          </p:cNvSpPr>
          <p:nvPr>
            <p:ph type="title"/>
          </p:nvPr>
        </p:nvSpPr>
        <p:spPr/>
        <p:txBody>
          <a:bodyPr/>
          <a:lstStyle/>
          <a:p>
            <a:r>
              <a:rPr lang="en-US" dirty="0" smtClean="0"/>
              <a:t>Procedures</a:t>
            </a:r>
            <a:endParaRPr lang="en-US" dirty="0"/>
          </a:p>
        </p:txBody>
      </p:sp>
    </p:spTree>
    <p:extLst>
      <p:ext uri="{BB962C8B-B14F-4D97-AF65-F5344CB8AC3E}">
        <p14:creationId xmlns:p14="http://schemas.microsoft.com/office/powerpoint/2010/main" val="982035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Procedures</a:t>
            </a:r>
            <a:endParaRPr lang="en-US" dirty="0"/>
          </a:p>
        </p:txBody>
      </p:sp>
      <p:sp>
        <p:nvSpPr>
          <p:cNvPr id="3" name="Content Placeholder 2"/>
          <p:cNvSpPr>
            <a:spLocks noGrp="1"/>
          </p:cNvSpPr>
          <p:nvPr>
            <p:ph sz="quarter" idx="13"/>
          </p:nvPr>
        </p:nvSpPr>
        <p:spPr/>
        <p:txBody>
          <a:bodyPr>
            <a:normAutofit/>
          </a:bodyPr>
          <a:lstStyle/>
          <a:p>
            <a:r>
              <a:rPr lang="en-US" sz="2400" dirty="0" smtClean="0"/>
              <a:t>From time to time, we may have to go to the auditorium as a class.</a:t>
            </a:r>
          </a:p>
          <a:p>
            <a:r>
              <a:rPr lang="en-US" sz="2400" dirty="0" smtClean="0"/>
              <a:t>Anytime we leave the room as a group, you must follow these procedures.</a:t>
            </a:r>
          </a:p>
          <a:p>
            <a:pPr marL="512064" indent="-514350">
              <a:buFont typeface="+mj-lt"/>
              <a:buAutoNum type="arabicPeriod"/>
            </a:pPr>
            <a:r>
              <a:rPr lang="en-US" sz="2400" dirty="0" smtClean="0"/>
              <a:t>Line up as a class.  You will walk in a SINGLE-FILE line, against the wall.</a:t>
            </a:r>
          </a:p>
          <a:p>
            <a:pPr marL="512064" indent="-514350">
              <a:buFont typeface="+mj-lt"/>
              <a:buAutoNum type="arabicPeriod"/>
            </a:pPr>
            <a:r>
              <a:rPr lang="en-US" sz="2400" dirty="0" smtClean="0"/>
              <a:t>Be SILENT in the hallway.</a:t>
            </a:r>
          </a:p>
          <a:p>
            <a:pPr marL="512064" indent="-514350">
              <a:buFont typeface="+mj-lt"/>
              <a:buAutoNum type="arabicPeriod"/>
            </a:pPr>
            <a:r>
              <a:rPr lang="en-US" sz="2400" dirty="0" smtClean="0"/>
              <a:t>Do NOT talk to, touch (shake hands, high five, push, shove), or otherwise interact with anyone in the hallways.</a:t>
            </a:r>
          </a:p>
          <a:p>
            <a:pPr marL="512064" indent="-514350">
              <a:buFont typeface="+mj-lt"/>
              <a:buAutoNum type="arabicPeriod"/>
            </a:pPr>
            <a:r>
              <a:rPr lang="en-US" sz="2400" dirty="0" smtClean="0"/>
              <a:t>Stay together as a class.</a:t>
            </a:r>
          </a:p>
          <a:p>
            <a:pPr marL="512064" indent="-514350">
              <a:buFont typeface="+mj-lt"/>
              <a:buAutoNum type="arabicPeriod"/>
            </a:pPr>
            <a:r>
              <a:rPr lang="en-US" sz="2400" dirty="0" smtClean="0"/>
              <a:t>Be respectful, and follow all other instructions.</a:t>
            </a:r>
            <a:endParaRPr lang="en-US" sz="2400" dirty="0"/>
          </a:p>
        </p:txBody>
      </p:sp>
    </p:spTree>
    <p:extLst>
      <p:ext uri="{BB962C8B-B14F-4D97-AF65-F5344CB8AC3E}">
        <p14:creationId xmlns:p14="http://schemas.microsoft.com/office/powerpoint/2010/main" val="350801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 Rules/Procedures</a:t>
            </a:r>
            <a:endParaRPr lang="en-US" dirty="0"/>
          </a:p>
        </p:txBody>
      </p:sp>
      <p:sp>
        <p:nvSpPr>
          <p:cNvPr id="3" name="Content Placeholder 2"/>
          <p:cNvSpPr>
            <a:spLocks noGrp="1"/>
          </p:cNvSpPr>
          <p:nvPr>
            <p:ph sz="quarter" idx="13"/>
          </p:nvPr>
        </p:nvSpPr>
        <p:spPr/>
        <p:txBody>
          <a:bodyPr>
            <a:normAutofit/>
          </a:bodyPr>
          <a:lstStyle/>
          <a:p>
            <a:pPr marL="457200" indent="-457200">
              <a:buFont typeface="+mj-lt"/>
              <a:buAutoNum type="arabicPeriod"/>
            </a:pPr>
            <a:r>
              <a:rPr lang="en-US" sz="2400" dirty="0" smtClean="0"/>
              <a:t>Walk in a SINGLE-FILE LINE on the right hand wall.</a:t>
            </a:r>
          </a:p>
          <a:p>
            <a:pPr marL="457200" indent="-457200">
              <a:buFont typeface="+mj-lt"/>
              <a:buAutoNum type="arabicPeriod"/>
            </a:pPr>
            <a:r>
              <a:rPr lang="en-US" sz="2400" dirty="0" smtClean="0"/>
              <a:t>Do NOT talk to, touch, or laugh at anyone in the hallway.</a:t>
            </a:r>
          </a:p>
          <a:p>
            <a:pPr marL="457200" indent="-457200">
              <a:buFont typeface="+mj-lt"/>
              <a:buAutoNum type="arabicPeriod"/>
            </a:pPr>
            <a:r>
              <a:rPr lang="en-US" sz="2400" dirty="0" smtClean="0"/>
              <a:t>Do NOT interact with people in other classes.</a:t>
            </a:r>
          </a:p>
          <a:p>
            <a:pPr marL="457200" indent="-457200">
              <a:buFont typeface="+mj-lt"/>
              <a:buAutoNum type="arabicPeriod"/>
            </a:pPr>
            <a:r>
              <a:rPr lang="en-US" sz="2400" dirty="0" smtClean="0"/>
              <a:t>Stay together, leave no gaps in the line.</a:t>
            </a:r>
          </a:p>
          <a:p>
            <a:pPr marL="457200" indent="-457200">
              <a:buFont typeface="+mj-lt"/>
              <a:buAutoNum type="arabicPeriod"/>
            </a:pPr>
            <a:r>
              <a:rPr lang="en-US" sz="2400" dirty="0" smtClean="0"/>
              <a:t>Be POLITE to staff:  please and thank you, yes or no ma’am/sir.</a:t>
            </a:r>
          </a:p>
          <a:p>
            <a:pPr marL="457200" indent="-457200">
              <a:buFont typeface="+mj-lt"/>
              <a:buAutoNum type="arabicPeriod"/>
            </a:pPr>
            <a:r>
              <a:rPr lang="en-US" sz="2400" dirty="0" smtClean="0"/>
              <a:t>Keep your place in line:  if you cut, or break a rule, you will go to the end of the line.</a:t>
            </a:r>
          </a:p>
          <a:p>
            <a:pPr marL="0" indent="0">
              <a:buNone/>
            </a:pPr>
            <a:endParaRPr lang="en-US" dirty="0"/>
          </a:p>
        </p:txBody>
      </p:sp>
    </p:spTree>
    <p:extLst>
      <p:ext uri="{BB962C8B-B14F-4D97-AF65-F5344CB8AC3E}">
        <p14:creationId xmlns:p14="http://schemas.microsoft.com/office/powerpoint/2010/main" val="412648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Entrance Procedure</a:t>
            </a:r>
            <a:endParaRPr lang="en-US" dirty="0"/>
          </a:p>
        </p:txBody>
      </p:sp>
      <p:sp>
        <p:nvSpPr>
          <p:cNvPr id="8" name="Content Placeholder 7"/>
          <p:cNvSpPr>
            <a:spLocks noGrp="1"/>
          </p:cNvSpPr>
          <p:nvPr>
            <p:ph sz="quarter" idx="13"/>
          </p:nvPr>
        </p:nvSpPr>
        <p:spPr>
          <a:ln>
            <a:noFill/>
          </a:ln>
        </p:spPr>
        <p:txBody>
          <a:bodyPr/>
          <a:lstStyle/>
          <a:p>
            <a:r>
              <a:rPr lang="en-US" sz="2400" dirty="0" smtClean="0"/>
              <a:t>Greet your teacher, and any student greeters, by saying, “Bonjour!”</a:t>
            </a:r>
          </a:p>
          <a:p>
            <a:r>
              <a:rPr lang="en-US" sz="2400" dirty="0" smtClean="0"/>
              <a:t>Take an index card.</a:t>
            </a:r>
          </a:p>
          <a:p>
            <a:r>
              <a:rPr lang="en-US" sz="2400" dirty="0" smtClean="0"/>
              <a:t>Sit </a:t>
            </a:r>
            <a:r>
              <a:rPr lang="en-US" sz="2400" dirty="0"/>
              <a:t>down immediately and stay </a:t>
            </a:r>
            <a:r>
              <a:rPr lang="en-US" sz="2400" dirty="0" smtClean="0"/>
              <a:t>quiet.</a:t>
            </a:r>
          </a:p>
          <a:p>
            <a:r>
              <a:rPr lang="en-US" sz="2400" dirty="0" smtClean="0"/>
              <a:t>Start </a:t>
            </a:r>
            <a:r>
              <a:rPr lang="en-US" sz="2400" dirty="0"/>
              <a:t>working on Bellringer </a:t>
            </a:r>
            <a:r>
              <a:rPr lang="en-US" sz="2400" dirty="0" smtClean="0"/>
              <a:t>immediately.</a:t>
            </a:r>
          </a:p>
          <a:p>
            <a:endParaRPr lang="en-US" dirty="0" smtClean="0"/>
          </a:p>
        </p:txBody>
      </p:sp>
      <p:sp>
        <p:nvSpPr>
          <p:cNvPr id="9" name="TextBox 8"/>
          <p:cNvSpPr txBox="1"/>
          <p:nvPr/>
        </p:nvSpPr>
        <p:spPr>
          <a:xfrm>
            <a:off x="1219200" y="3733800"/>
            <a:ext cx="3124200" cy="1754326"/>
          </a:xfrm>
          <a:prstGeom prst="rect">
            <a:avLst/>
          </a:prstGeom>
          <a:solidFill>
            <a:schemeClr val="bg1"/>
          </a:solidFill>
        </p:spPr>
        <p:txBody>
          <a:bodyPr wrap="square" rtlCol="0">
            <a:spAutoFit/>
          </a:bodyPr>
          <a:lstStyle/>
          <a:p>
            <a:r>
              <a:rPr lang="en-US" dirty="0" smtClean="0"/>
              <a:t>Name</a:t>
            </a:r>
          </a:p>
          <a:p>
            <a:r>
              <a:rPr lang="en-US" dirty="0" smtClean="0"/>
              <a:t>Date</a:t>
            </a:r>
          </a:p>
          <a:p>
            <a:r>
              <a:rPr lang="en-US" dirty="0" smtClean="0"/>
              <a:t>Class Block</a:t>
            </a:r>
          </a:p>
          <a:p>
            <a:r>
              <a:rPr lang="en-US" dirty="0" smtClean="0"/>
              <a:t>Bellringer Number</a:t>
            </a:r>
          </a:p>
          <a:p>
            <a:endParaRPr lang="en-US" dirty="0"/>
          </a:p>
          <a:p>
            <a:endParaRPr lang="en-US" dirty="0"/>
          </a:p>
        </p:txBody>
      </p:sp>
      <p:sp>
        <p:nvSpPr>
          <p:cNvPr id="10" name="TextBox 9"/>
          <p:cNvSpPr txBox="1"/>
          <p:nvPr/>
        </p:nvSpPr>
        <p:spPr>
          <a:xfrm>
            <a:off x="4876800" y="3732074"/>
            <a:ext cx="3124200" cy="1754326"/>
          </a:xfrm>
          <a:prstGeom prst="rect">
            <a:avLst/>
          </a:prstGeom>
          <a:solidFill>
            <a:schemeClr val="bg1"/>
          </a:solidFill>
        </p:spPr>
        <p:txBody>
          <a:bodyPr wrap="square" rtlCol="0">
            <a:spAutoFit/>
          </a:bodyPr>
          <a:lstStyle/>
          <a:p>
            <a:r>
              <a:rPr lang="en-US" dirty="0" smtClean="0"/>
              <a:t>BR # 1.2</a:t>
            </a:r>
          </a:p>
          <a:p>
            <a:r>
              <a:rPr lang="en-US" dirty="0" smtClean="0"/>
              <a:t>1.</a:t>
            </a:r>
          </a:p>
          <a:p>
            <a:r>
              <a:rPr lang="en-US" dirty="0" smtClean="0"/>
              <a:t>2.</a:t>
            </a:r>
          </a:p>
          <a:p>
            <a:r>
              <a:rPr lang="en-US" dirty="0" smtClean="0"/>
              <a:t>3.</a:t>
            </a:r>
          </a:p>
          <a:p>
            <a:r>
              <a:rPr lang="en-US" dirty="0" smtClean="0"/>
              <a:t>4.</a:t>
            </a:r>
            <a:endParaRPr lang="en-US" dirty="0"/>
          </a:p>
          <a:p>
            <a:endParaRPr lang="en-US" dirty="0"/>
          </a:p>
        </p:txBody>
      </p:sp>
      <p:cxnSp>
        <p:nvCxnSpPr>
          <p:cNvPr id="12" name="Straight Connector 11"/>
          <p:cNvCxnSpPr/>
          <p:nvPr/>
        </p:nvCxnSpPr>
        <p:spPr>
          <a:xfrm>
            <a:off x="4876800" y="4038600"/>
            <a:ext cx="3124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76800" y="4343400"/>
            <a:ext cx="31242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76800" y="4616650"/>
            <a:ext cx="31242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76800" y="4953000"/>
            <a:ext cx="31242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76800" y="5257800"/>
            <a:ext cx="31242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52700" y="5714999"/>
            <a:ext cx="3581400" cy="461665"/>
          </a:xfrm>
          <a:prstGeom prst="rect">
            <a:avLst/>
          </a:prstGeom>
          <a:noFill/>
        </p:spPr>
        <p:txBody>
          <a:bodyPr wrap="square" rtlCol="0">
            <a:spAutoFit/>
          </a:bodyPr>
          <a:lstStyle/>
          <a:p>
            <a:r>
              <a:rPr lang="en-US" sz="2400" dirty="0" smtClean="0"/>
              <a:t>Label Bellringers Like this!</a:t>
            </a:r>
            <a:endParaRPr lang="en-US" sz="2400" dirty="0"/>
          </a:p>
        </p:txBody>
      </p:sp>
      <p:cxnSp>
        <p:nvCxnSpPr>
          <p:cNvPr id="21" name="Straight Arrow Connector 20"/>
          <p:cNvCxnSpPr>
            <a:stCxn id="17" idx="1"/>
          </p:cNvCxnSpPr>
          <p:nvPr/>
        </p:nvCxnSpPr>
        <p:spPr>
          <a:xfrm flipH="1" flipV="1">
            <a:off x="2209800" y="5105400"/>
            <a:ext cx="342900" cy="8404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a:stCxn id="17" idx="3"/>
          </p:cNvCxnSpPr>
          <p:nvPr/>
        </p:nvCxnSpPr>
        <p:spPr>
          <a:xfrm flipV="1">
            <a:off x="6134100" y="5334000"/>
            <a:ext cx="0" cy="6118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95844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91550" cy="1066801"/>
          </a:xfrm>
        </p:spPr>
        <p:txBody>
          <a:bodyPr/>
          <a:lstStyle/>
          <a:p>
            <a:r>
              <a:rPr lang="en-US" dirty="0" smtClean="0"/>
              <a:t>Exit Procedures</a:t>
            </a:r>
            <a:endParaRPr lang="en-US" dirty="0"/>
          </a:p>
        </p:txBody>
      </p:sp>
      <p:sp>
        <p:nvSpPr>
          <p:cNvPr id="5" name="Content Placeholder 4"/>
          <p:cNvSpPr>
            <a:spLocks noGrp="1"/>
          </p:cNvSpPr>
          <p:nvPr>
            <p:ph sz="quarter" idx="13"/>
          </p:nvPr>
        </p:nvSpPr>
        <p:spPr/>
        <p:txBody>
          <a:bodyPr>
            <a:normAutofit/>
          </a:bodyPr>
          <a:lstStyle/>
          <a:p>
            <a:r>
              <a:rPr lang="en-US" sz="2400" dirty="0" smtClean="0"/>
              <a:t>Complete all assignments and give activity books to activity book collector to put away.</a:t>
            </a:r>
          </a:p>
          <a:p>
            <a:r>
              <a:rPr lang="en-US" sz="2400" dirty="0" smtClean="0"/>
              <a:t>Clean up your area.</a:t>
            </a:r>
          </a:p>
          <a:p>
            <a:r>
              <a:rPr lang="en-US" sz="2400" dirty="0" smtClean="0"/>
              <a:t>Return all materials to their place.</a:t>
            </a:r>
          </a:p>
          <a:p>
            <a:r>
              <a:rPr lang="en-US" sz="2400" dirty="0" smtClean="0"/>
              <a:t>Close your book and place on the top, right-hand corner on your desk.</a:t>
            </a:r>
          </a:p>
          <a:p>
            <a:r>
              <a:rPr lang="en-US" sz="2400" dirty="0" smtClean="0"/>
              <a:t>Sit QUIETLY and wait to be dismissed.  Signal:  Teacher will say “Merci, au revoir!”</a:t>
            </a:r>
          </a:p>
          <a:p>
            <a:pPr marL="0" indent="0">
              <a:buNone/>
            </a:pPr>
            <a:r>
              <a:rPr lang="en-US" sz="2400" dirty="0" smtClean="0"/>
              <a:t>REMEMBER:  </a:t>
            </a:r>
            <a:r>
              <a:rPr lang="en-US" sz="2400" b="1" dirty="0" smtClean="0"/>
              <a:t>The bell does not dismiss you, </a:t>
            </a:r>
            <a:r>
              <a:rPr lang="en-US" sz="2400" b="1" i="1" u="sng" dirty="0" smtClean="0"/>
              <a:t>I</a:t>
            </a:r>
            <a:r>
              <a:rPr lang="en-US" sz="2400" b="1" dirty="0" smtClean="0"/>
              <a:t> dismiss you.</a:t>
            </a:r>
            <a:endParaRPr lang="en-US" sz="2400" b="1" dirty="0"/>
          </a:p>
        </p:txBody>
      </p:sp>
    </p:spTree>
    <p:extLst>
      <p:ext uri="{BB962C8B-B14F-4D97-AF65-F5344CB8AC3E}">
        <p14:creationId xmlns:p14="http://schemas.microsoft.com/office/powerpoint/2010/main" val="36067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Getting Help</a:t>
            </a:r>
            <a:endParaRPr lang="en-US" dirty="0"/>
          </a:p>
        </p:txBody>
      </p:sp>
      <p:sp>
        <p:nvSpPr>
          <p:cNvPr id="8" name="Content Placeholder 7"/>
          <p:cNvSpPr>
            <a:spLocks noGrp="1"/>
          </p:cNvSpPr>
          <p:nvPr>
            <p:ph sz="quarter" idx="13"/>
          </p:nvPr>
        </p:nvSpPr>
        <p:spPr/>
        <p:txBody>
          <a:bodyPr/>
          <a:lstStyle/>
          <a:p>
            <a:r>
              <a:rPr lang="en-US" dirty="0" smtClean="0"/>
              <a:t>You have a yellow card in the pencil pouch on the back of your desk.</a:t>
            </a:r>
          </a:p>
          <a:p>
            <a:r>
              <a:rPr lang="en-US" dirty="0" smtClean="0"/>
              <a:t>While we are working independently, raise your hand silently to get my help and keep working!</a:t>
            </a:r>
          </a:p>
          <a:p>
            <a:r>
              <a:rPr lang="en-US" dirty="0" smtClean="0"/>
              <a:t>If I have not come to your desk after 1 minute, lower your hand and place the yellow card on top of your seat number.</a:t>
            </a:r>
          </a:p>
          <a:p>
            <a:r>
              <a:rPr lang="en-US" dirty="0" smtClean="0"/>
              <a:t>Keep working while you wait for my help.</a:t>
            </a:r>
          </a:p>
          <a:p>
            <a:endParaRPr lang="en-US" dirty="0"/>
          </a:p>
        </p:txBody>
      </p:sp>
    </p:spTree>
    <p:extLst>
      <p:ext uri="{BB962C8B-B14F-4D97-AF65-F5344CB8AC3E}">
        <p14:creationId xmlns:p14="http://schemas.microsoft.com/office/powerpoint/2010/main" val="337602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Mademoiselle Fryer?</a:t>
            </a:r>
            <a:endParaRPr lang="en-US" dirty="0"/>
          </a:p>
        </p:txBody>
      </p:sp>
      <p:sp>
        <p:nvSpPr>
          <p:cNvPr id="3" name="Content Placeholder 2"/>
          <p:cNvSpPr>
            <a:spLocks noGrp="1"/>
          </p:cNvSpPr>
          <p:nvPr>
            <p:ph sz="quarter" idx="13"/>
          </p:nvPr>
        </p:nvSpPr>
        <p:spPr>
          <a:xfrm>
            <a:off x="1143000" y="1295400"/>
            <a:ext cx="6812280" cy="987552"/>
          </a:xfrm>
        </p:spPr>
        <p:txBody>
          <a:bodyPr/>
          <a:lstStyle/>
          <a:p>
            <a:r>
              <a:rPr lang="en-US" dirty="0"/>
              <a:t>Taught English near Nantes, France in 2007-2008.</a:t>
            </a:r>
          </a:p>
          <a:p>
            <a:r>
              <a:rPr lang="en-US" dirty="0"/>
              <a:t>This is my </a:t>
            </a:r>
            <a:r>
              <a:rPr lang="en-US" dirty="0" smtClean="0"/>
              <a:t>4th </a:t>
            </a:r>
            <a:r>
              <a:rPr lang="en-US" dirty="0"/>
              <a:t>year teaching French I at Forest Hill.</a:t>
            </a:r>
          </a:p>
          <a:p>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073" y="2983916"/>
            <a:ext cx="4572000" cy="3429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0725">
            <a:off x="6271295" y="2413193"/>
            <a:ext cx="2645594" cy="198419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17073">
            <a:off x="262773" y="2332625"/>
            <a:ext cx="2860441" cy="2145331"/>
          </a:xfrm>
          <a:prstGeom prst="rect">
            <a:avLst/>
          </a:prstGeom>
        </p:spPr>
      </p:pic>
    </p:spTree>
    <p:extLst>
      <p:ext uri="{BB962C8B-B14F-4D97-AF65-F5344CB8AC3E}">
        <p14:creationId xmlns:p14="http://schemas.microsoft.com/office/powerpoint/2010/main" val="56100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are absent:</a:t>
            </a:r>
            <a:endParaRPr lang="en-US" dirty="0"/>
          </a:p>
        </p:txBody>
      </p:sp>
      <p:sp>
        <p:nvSpPr>
          <p:cNvPr id="3" name="Content Placeholder 2"/>
          <p:cNvSpPr>
            <a:spLocks noGrp="1"/>
          </p:cNvSpPr>
          <p:nvPr>
            <p:ph sz="quarter" idx="13"/>
          </p:nvPr>
        </p:nvSpPr>
        <p:spPr/>
        <p:txBody>
          <a:bodyPr/>
          <a:lstStyle/>
          <a:p>
            <a:r>
              <a:rPr lang="en-US" dirty="0" smtClean="0"/>
              <a:t>When you return, check the assignment board.</a:t>
            </a:r>
          </a:p>
          <a:p>
            <a:r>
              <a:rPr lang="en-US" dirty="0" smtClean="0"/>
              <a:t>This will tell you what notes, activities, and </a:t>
            </a:r>
            <a:r>
              <a:rPr lang="en-US" dirty="0" err="1" smtClean="0"/>
              <a:t>bellringers</a:t>
            </a:r>
            <a:r>
              <a:rPr lang="en-US" dirty="0" smtClean="0"/>
              <a:t> you missed.</a:t>
            </a:r>
          </a:p>
          <a:p>
            <a:r>
              <a:rPr lang="en-US" dirty="0" smtClean="0"/>
              <a:t>It is YOUR responsibility to make up these assignments and notes.  You may ask to use my notebook and activity books to check your work.</a:t>
            </a:r>
          </a:p>
          <a:p>
            <a:r>
              <a:rPr lang="en-US" dirty="0" smtClean="0"/>
              <a:t>You will need to look at the lesson plans by the door to see what the </a:t>
            </a:r>
            <a:r>
              <a:rPr lang="en-US" dirty="0" err="1" smtClean="0"/>
              <a:t>bellringer</a:t>
            </a:r>
            <a:r>
              <a:rPr lang="en-US" dirty="0" smtClean="0"/>
              <a:t> was.</a:t>
            </a:r>
            <a:endParaRPr lang="en-US" dirty="0"/>
          </a:p>
        </p:txBody>
      </p:sp>
    </p:spTree>
    <p:extLst>
      <p:ext uri="{BB962C8B-B14F-4D97-AF65-F5344CB8AC3E}">
        <p14:creationId xmlns:p14="http://schemas.microsoft.com/office/powerpoint/2010/main" val="511283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What you will need to succeed</a:t>
            </a:r>
            <a:endParaRPr lang="en-US" dirty="0"/>
          </a:p>
        </p:txBody>
      </p:sp>
      <p:sp>
        <p:nvSpPr>
          <p:cNvPr id="4" name="Title 3"/>
          <p:cNvSpPr>
            <a:spLocks noGrp="1"/>
          </p:cNvSpPr>
          <p:nvPr>
            <p:ph type="title"/>
          </p:nvPr>
        </p:nvSpPr>
        <p:spPr/>
        <p:txBody>
          <a:bodyPr/>
          <a:lstStyle/>
          <a:p>
            <a:r>
              <a:rPr lang="en-US" dirty="0" smtClean="0"/>
              <a:t>The work</a:t>
            </a:r>
            <a:endParaRPr lang="en-US" dirty="0"/>
          </a:p>
        </p:txBody>
      </p:sp>
    </p:spTree>
    <p:extLst>
      <p:ext uri="{BB962C8B-B14F-4D97-AF65-F5344CB8AC3E}">
        <p14:creationId xmlns:p14="http://schemas.microsoft.com/office/powerpoint/2010/main" val="290925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Notes</a:t>
            </a:r>
            <a:endParaRPr lang="en-US" dirty="0"/>
          </a:p>
        </p:txBody>
      </p:sp>
      <p:sp>
        <p:nvSpPr>
          <p:cNvPr id="5" name="Content Placeholder 4"/>
          <p:cNvSpPr>
            <a:spLocks noGrp="1"/>
          </p:cNvSpPr>
          <p:nvPr>
            <p:ph sz="quarter" idx="13"/>
          </p:nvPr>
        </p:nvSpPr>
        <p:spPr/>
        <p:txBody>
          <a:bodyPr>
            <a:normAutofit/>
          </a:bodyPr>
          <a:lstStyle/>
          <a:p>
            <a:r>
              <a:rPr lang="en-US" sz="2400" dirty="0" smtClean="0"/>
              <a:t>Each day, you will take notes in this class.</a:t>
            </a:r>
          </a:p>
          <a:p>
            <a:r>
              <a:rPr lang="en-US" sz="2400" dirty="0" smtClean="0"/>
              <a:t>You will have two types of notes:  Vocabulary, and Structure.</a:t>
            </a:r>
          </a:p>
          <a:p>
            <a:r>
              <a:rPr lang="en-US" sz="2400" dirty="0" smtClean="0"/>
              <a:t>You will need to study a minimum of 10 minutes every day (even the days you don’t see me)</a:t>
            </a:r>
          </a:p>
          <a:p>
            <a:r>
              <a:rPr lang="en-US" sz="2400" dirty="0" smtClean="0"/>
              <a:t>Your notes must be written in one of your two composition notebooks.</a:t>
            </a:r>
          </a:p>
          <a:p>
            <a:r>
              <a:rPr lang="en-US" sz="2400" dirty="0" smtClean="0"/>
              <a:t>You must bring this notebook to class daily.</a:t>
            </a:r>
          </a:p>
          <a:p>
            <a:r>
              <a:rPr lang="en-US" sz="2400" dirty="0" smtClean="0"/>
              <a:t>You CANNOT succeed without studying in this class.</a:t>
            </a:r>
            <a:endParaRPr lang="en-US" sz="2400" dirty="0"/>
          </a:p>
        </p:txBody>
      </p:sp>
    </p:spTree>
    <p:extLst>
      <p:ext uri="{BB962C8B-B14F-4D97-AF65-F5344CB8AC3E}">
        <p14:creationId xmlns:p14="http://schemas.microsoft.com/office/powerpoint/2010/main" val="75728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Notes:  Vocabulary</a:t>
            </a:r>
            <a:endParaRPr lang="en-US" dirty="0"/>
          </a:p>
        </p:txBody>
      </p:sp>
      <p:sp>
        <p:nvSpPr>
          <p:cNvPr id="5" name="Content Placeholder 4"/>
          <p:cNvSpPr>
            <a:spLocks noGrp="1"/>
          </p:cNvSpPr>
          <p:nvPr>
            <p:ph sz="quarter" idx="13"/>
          </p:nvPr>
        </p:nvSpPr>
        <p:spPr/>
        <p:txBody>
          <a:bodyPr>
            <a:normAutofit/>
          </a:bodyPr>
          <a:lstStyle/>
          <a:p>
            <a:r>
              <a:rPr lang="en-US" dirty="0" smtClean="0">
                <a:solidFill>
                  <a:srgbClr val="0070C0"/>
                </a:solidFill>
              </a:rPr>
              <a:t>Un </a:t>
            </a:r>
            <a:r>
              <a:rPr lang="en-US" dirty="0" err="1" smtClean="0">
                <a:solidFill>
                  <a:srgbClr val="0070C0"/>
                </a:solidFill>
              </a:rPr>
              <a:t>ami</a:t>
            </a:r>
            <a:endParaRPr lang="en-US" dirty="0" smtClean="0">
              <a:solidFill>
                <a:srgbClr val="0070C0"/>
              </a:solidFill>
            </a:endParaRPr>
          </a:p>
          <a:p>
            <a:r>
              <a:rPr lang="en-US" dirty="0" err="1" smtClean="0">
                <a:solidFill>
                  <a:srgbClr val="FF0000"/>
                </a:solidFill>
              </a:rPr>
              <a:t>Une</a:t>
            </a:r>
            <a:r>
              <a:rPr lang="en-US" dirty="0" smtClean="0">
                <a:solidFill>
                  <a:srgbClr val="FF0000"/>
                </a:solidFill>
              </a:rPr>
              <a:t> </a:t>
            </a:r>
            <a:r>
              <a:rPr lang="en-US" dirty="0" err="1" smtClean="0">
                <a:solidFill>
                  <a:srgbClr val="FF0000"/>
                </a:solidFill>
              </a:rPr>
              <a:t>amie</a:t>
            </a:r>
            <a:endParaRPr lang="en-US" dirty="0" smtClean="0">
              <a:solidFill>
                <a:srgbClr val="FF0000"/>
              </a:solidFill>
            </a:endParaRPr>
          </a:p>
          <a:p>
            <a:r>
              <a:rPr lang="en-US" dirty="0" smtClean="0">
                <a:solidFill>
                  <a:srgbClr val="0070C0"/>
                </a:solidFill>
              </a:rPr>
              <a:t>Un </a:t>
            </a:r>
            <a:r>
              <a:rPr lang="en-US" dirty="0" err="1" smtClean="0">
                <a:solidFill>
                  <a:srgbClr val="0070C0"/>
                </a:solidFill>
              </a:rPr>
              <a:t>garçon</a:t>
            </a:r>
            <a:endParaRPr lang="en-US" dirty="0" smtClean="0">
              <a:solidFill>
                <a:srgbClr val="0070C0"/>
              </a:solidFill>
            </a:endParaRPr>
          </a:p>
          <a:p>
            <a:r>
              <a:rPr lang="en-US" dirty="0" err="1" smtClean="0">
                <a:solidFill>
                  <a:srgbClr val="FF0000"/>
                </a:solidFill>
              </a:rPr>
              <a:t>Une</a:t>
            </a:r>
            <a:r>
              <a:rPr lang="en-US" dirty="0" smtClean="0">
                <a:solidFill>
                  <a:srgbClr val="FF0000"/>
                </a:solidFill>
              </a:rPr>
              <a:t> </a:t>
            </a:r>
            <a:r>
              <a:rPr lang="en-US" dirty="0" err="1" smtClean="0">
                <a:solidFill>
                  <a:srgbClr val="FF0000"/>
                </a:solidFill>
              </a:rPr>
              <a:t>fille</a:t>
            </a:r>
            <a:endParaRPr lang="en-US" dirty="0" smtClean="0">
              <a:solidFill>
                <a:srgbClr val="FF0000"/>
              </a:solidFill>
            </a:endParaRPr>
          </a:p>
          <a:p>
            <a:r>
              <a:rPr lang="en-US" dirty="0" err="1" smtClean="0">
                <a:solidFill>
                  <a:srgbClr val="0070C0"/>
                </a:solidFill>
              </a:rPr>
              <a:t>Brun</a:t>
            </a:r>
            <a:endParaRPr lang="en-US" dirty="0">
              <a:solidFill>
                <a:srgbClr val="0070C0"/>
              </a:solidFill>
            </a:endParaRPr>
          </a:p>
          <a:p>
            <a:r>
              <a:rPr lang="en-US" dirty="0" err="1" smtClean="0">
                <a:solidFill>
                  <a:srgbClr val="FF0000"/>
                </a:solidFill>
              </a:rPr>
              <a:t>Brune</a:t>
            </a:r>
            <a:endParaRPr lang="en-US" dirty="0" smtClean="0">
              <a:solidFill>
                <a:srgbClr val="FF0000"/>
              </a:solidFill>
            </a:endParaRPr>
          </a:p>
          <a:p>
            <a:r>
              <a:rPr lang="en-US" dirty="0" err="1" smtClean="0">
                <a:solidFill>
                  <a:srgbClr val="0070C0"/>
                </a:solidFill>
              </a:rPr>
              <a:t>Amusant</a:t>
            </a:r>
            <a:endParaRPr lang="en-US" dirty="0">
              <a:solidFill>
                <a:srgbClr val="0070C0"/>
              </a:solidFill>
            </a:endParaRPr>
          </a:p>
          <a:p>
            <a:r>
              <a:rPr lang="en-US" dirty="0" err="1" smtClean="0">
                <a:solidFill>
                  <a:srgbClr val="FF0000"/>
                </a:solidFill>
              </a:rPr>
              <a:t>Amusante</a:t>
            </a:r>
            <a:endParaRPr lang="en-US" dirty="0" smtClean="0">
              <a:solidFill>
                <a:srgbClr val="FF0000"/>
              </a:solidFill>
            </a:endParaRPr>
          </a:p>
          <a:p>
            <a:r>
              <a:rPr lang="en-US" dirty="0" smtClean="0">
                <a:solidFill>
                  <a:srgbClr val="0070C0"/>
                </a:solidFill>
              </a:rPr>
              <a:t>Grand</a:t>
            </a:r>
            <a:r>
              <a:rPr lang="en-US" dirty="0" smtClean="0"/>
              <a:t> </a:t>
            </a:r>
          </a:p>
          <a:p>
            <a:r>
              <a:rPr lang="en-US" dirty="0" smtClean="0">
                <a:solidFill>
                  <a:srgbClr val="FF0000"/>
                </a:solidFill>
              </a:rPr>
              <a:t>Grande</a:t>
            </a:r>
            <a:r>
              <a:rPr lang="en-US" dirty="0" smtClean="0"/>
              <a:t> </a:t>
            </a:r>
            <a:endParaRPr lang="en-US" dirty="0"/>
          </a:p>
        </p:txBody>
      </p:sp>
      <p:sp>
        <p:nvSpPr>
          <p:cNvPr id="6" name="Content Placeholder 5"/>
          <p:cNvSpPr>
            <a:spLocks noGrp="1"/>
          </p:cNvSpPr>
          <p:nvPr>
            <p:ph sz="quarter" idx="14"/>
          </p:nvPr>
        </p:nvSpPr>
        <p:spPr/>
        <p:txBody>
          <a:bodyPr>
            <a:normAutofit/>
          </a:bodyPr>
          <a:lstStyle/>
          <a:p>
            <a:r>
              <a:rPr lang="en-US" dirty="0" smtClean="0"/>
              <a:t>A male friend</a:t>
            </a:r>
          </a:p>
          <a:p>
            <a:r>
              <a:rPr lang="en-US" dirty="0" smtClean="0"/>
              <a:t>A female friend</a:t>
            </a:r>
          </a:p>
          <a:p>
            <a:r>
              <a:rPr lang="en-US" dirty="0" smtClean="0"/>
              <a:t>A boy</a:t>
            </a:r>
          </a:p>
          <a:p>
            <a:r>
              <a:rPr lang="en-US" dirty="0" smtClean="0"/>
              <a:t>A girl</a:t>
            </a:r>
          </a:p>
          <a:p>
            <a:r>
              <a:rPr lang="en-US" dirty="0" smtClean="0"/>
              <a:t>Brunette (for a boy)</a:t>
            </a:r>
          </a:p>
          <a:p>
            <a:r>
              <a:rPr lang="en-US" dirty="0" smtClean="0"/>
              <a:t>Brunette (for a girl)</a:t>
            </a:r>
          </a:p>
          <a:p>
            <a:r>
              <a:rPr lang="en-US" dirty="0" smtClean="0"/>
              <a:t>Funny (for a boy)</a:t>
            </a:r>
          </a:p>
          <a:p>
            <a:r>
              <a:rPr lang="en-US" dirty="0" smtClean="0"/>
              <a:t>Funny (for a girl)</a:t>
            </a:r>
          </a:p>
          <a:p>
            <a:r>
              <a:rPr lang="en-US" dirty="0" smtClean="0"/>
              <a:t>Tall (for a boy)</a:t>
            </a:r>
          </a:p>
          <a:p>
            <a:r>
              <a:rPr lang="en-US" dirty="0" smtClean="0"/>
              <a:t>Tall (for a girl)</a:t>
            </a:r>
            <a:endParaRPr lang="en-US" dirty="0"/>
          </a:p>
        </p:txBody>
      </p:sp>
    </p:spTree>
    <p:extLst>
      <p:ext uri="{BB962C8B-B14F-4D97-AF65-F5344CB8AC3E}">
        <p14:creationId xmlns:p14="http://schemas.microsoft.com/office/powerpoint/2010/main" val="60739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5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Effect transition="in" filter="fade">
                                      <p:cBhvr>
                                        <p:cTn id="57" dur="500"/>
                                        <p:tgtEl>
                                          <p:spTgt spid="5">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fade">
                                      <p:cBhvr>
                                        <p:cTn id="62" dur="500"/>
                                        <p:tgtEl>
                                          <p:spTgt spid="6">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animEffect transition="in" filter="fade">
                                      <p:cBhvr>
                                        <p:cTn id="67" dur="500"/>
                                        <p:tgtEl>
                                          <p:spTgt spid="5">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6" end="6"/>
                                            </p:txEl>
                                          </p:spTgt>
                                        </p:tgtEl>
                                        <p:attrNameLst>
                                          <p:attrName>style.visibility</p:attrName>
                                        </p:attrNameLst>
                                      </p:cBhvr>
                                      <p:to>
                                        <p:strVal val="visible"/>
                                      </p:to>
                                    </p:set>
                                    <p:animEffect transition="in" filter="fade">
                                      <p:cBhvr>
                                        <p:cTn id="72" dur="500"/>
                                        <p:tgtEl>
                                          <p:spTgt spid="6">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
                                            <p:txEl>
                                              <p:pRg st="7" end="7"/>
                                            </p:txEl>
                                          </p:spTgt>
                                        </p:tgtEl>
                                        <p:attrNameLst>
                                          <p:attrName>style.visibility</p:attrName>
                                        </p:attrNameLst>
                                      </p:cBhvr>
                                      <p:to>
                                        <p:strVal val="visible"/>
                                      </p:to>
                                    </p:set>
                                    <p:animEffect transition="in" filter="fade">
                                      <p:cBhvr>
                                        <p:cTn id="77" dur="500"/>
                                        <p:tgtEl>
                                          <p:spTgt spid="5">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animEffect transition="in" filter="fade">
                                      <p:cBhvr>
                                        <p:cTn id="82" dur="500"/>
                                        <p:tgtEl>
                                          <p:spTgt spid="6">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
                                            <p:txEl>
                                              <p:pRg st="8" end="8"/>
                                            </p:txEl>
                                          </p:spTgt>
                                        </p:tgtEl>
                                        <p:attrNameLst>
                                          <p:attrName>style.visibility</p:attrName>
                                        </p:attrNameLst>
                                      </p:cBhvr>
                                      <p:to>
                                        <p:strVal val="visible"/>
                                      </p:to>
                                    </p:set>
                                    <p:animEffect transition="in" filter="fade">
                                      <p:cBhvr>
                                        <p:cTn id="87" dur="500"/>
                                        <p:tgtEl>
                                          <p:spTgt spid="5">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
                                            <p:txEl>
                                              <p:pRg st="8" end="8"/>
                                            </p:txEl>
                                          </p:spTgt>
                                        </p:tgtEl>
                                        <p:attrNameLst>
                                          <p:attrName>style.visibility</p:attrName>
                                        </p:attrNameLst>
                                      </p:cBhvr>
                                      <p:to>
                                        <p:strVal val="visible"/>
                                      </p:to>
                                    </p:set>
                                    <p:animEffect transition="in" filter="fade">
                                      <p:cBhvr>
                                        <p:cTn id="92" dur="500"/>
                                        <p:tgtEl>
                                          <p:spTgt spid="6">
                                            <p:txEl>
                                              <p:pRg st="8" end="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
                                            <p:txEl>
                                              <p:pRg st="9" end="9"/>
                                            </p:txEl>
                                          </p:spTgt>
                                        </p:tgtEl>
                                        <p:attrNameLst>
                                          <p:attrName>style.visibility</p:attrName>
                                        </p:attrNameLst>
                                      </p:cBhvr>
                                      <p:to>
                                        <p:strVal val="visible"/>
                                      </p:to>
                                    </p:set>
                                    <p:animEffect transition="in" filter="fade">
                                      <p:cBhvr>
                                        <p:cTn id="97" dur="500"/>
                                        <p:tgtEl>
                                          <p:spTgt spid="5">
                                            <p:txEl>
                                              <p:pRg st="9" end="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6">
                                            <p:txEl>
                                              <p:pRg st="9" end="9"/>
                                            </p:txEl>
                                          </p:spTgt>
                                        </p:tgtEl>
                                        <p:attrNameLst>
                                          <p:attrName>style.visibility</p:attrName>
                                        </p:attrNameLst>
                                      </p:cBhvr>
                                      <p:to>
                                        <p:strVal val="visible"/>
                                      </p:to>
                                    </p:set>
                                    <p:animEffect transition="in" filter="fade">
                                      <p:cBhvr>
                                        <p:cTn id="10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Notes:  Vocabulary</a:t>
            </a:r>
            <a:endParaRPr lang="en-US" dirty="0"/>
          </a:p>
        </p:txBody>
      </p:sp>
      <p:sp>
        <p:nvSpPr>
          <p:cNvPr id="6" name="Content Placeholder 5"/>
          <p:cNvSpPr>
            <a:spLocks noGrp="1"/>
          </p:cNvSpPr>
          <p:nvPr>
            <p:ph sz="quarter" idx="13"/>
          </p:nvPr>
        </p:nvSpPr>
        <p:spPr/>
        <p:txBody>
          <a:bodyPr>
            <a:normAutofit/>
          </a:bodyPr>
          <a:lstStyle/>
          <a:p>
            <a:r>
              <a:rPr lang="en-US" dirty="0" smtClean="0"/>
              <a:t>When you take notes on vocabulary, you will need to color-code them in class.  </a:t>
            </a:r>
          </a:p>
          <a:p>
            <a:r>
              <a:rPr lang="en-US" dirty="0" smtClean="0"/>
              <a:t>All </a:t>
            </a:r>
            <a:r>
              <a:rPr lang="en-US" cap="all" dirty="0" smtClean="0"/>
              <a:t>feminine nouns</a:t>
            </a:r>
            <a:r>
              <a:rPr lang="en-US" dirty="0" smtClean="0"/>
              <a:t>, and feminine forms of </a:t>
            </a:r>
            <a:r>
              <a:rPr lang="en-US" cap="all" dirty="0" smtClean="0"/>
              <a:t>adjectives</a:t>
            </a:r>
            <a:r>
              <a:rPr lang="en-US" dirty="0" smtClean="0"/>
              <a:t> will be highlighted in PINK.</a:t>
            </a:r>
          </a:p>
          <a:p>
            <a:r>
              <a:rPr lang="en-US" dirty="0" smtClean="0"/>
              <a:t>All </a:t>
            </a:r>
            <a:r>
              <a:rPr lang="en-US" cap="all" dirty="0" smtClean="0"/>
              <a:t>masculine nouns</a:t>
            </a:r>
            <a:r>
              <a:rPr lang="en-US" dirty="0" smtClean="0"/>
              <a:t>, and masculine forms of </a:t>
            </a:r>
            <a:r>
              <a:rPr lang="en-US" cap="all" dirty="0" smtClean="0"/>
              <a:t>adjectives</a:t>
            </a:r>
            <a:r>
              <a:rPr lang="en-US" dirty="0" smtClean="0"/>
              <a:t> will be highlighted in BLUE.</a:t>
            </a:r>
          </a:p>
          <a:p>
            <a:r>
              <a:rPr lang="en-US" dirty="0" smtClean="0"/>
              <a:t>Adjectives that do not change will be highlighted in PURPLE (or PINK and BLUE).</a:t>
            </a:r>
          </a:p>
          <a:p>
            <a:r>
              <a:rPr lang="en-US" dirty="0" smtClean="0"/>
              <a:t>REGULAR VERBS will be highlighted in GREEN.</a:t>
            </a:r>
          </a:p>
          <a:p>
            <a:r>
              <a:rPr lang="en-US" dirty="0" smtClean="0"/>
              <a:t>IRREGULAR VERBS will be highlighted in YELLOW.</a:t>
            </a:r>
          </a:p>
          <a:p>
            <a:r>
              <a:rPr lang="en-US" dirty="0" smtClean="0"/>
              <a:t>You will not highlight adverbs or prepositions.</a:t>
            </a:r>
          </a:p>
          <a:p>
            <a:endParaRPr lang="en-US" dirty="0"/>
          </a:p>
        </p:txBody>
      </p:sp>
    </p:spTree>
    <p:extLst>
      <p:ext uri="{BB962C8B-B14F-4D97-AF65-F5344CB8AC3E}">
        <p14:creationId xmlns:p14="http://schemas.microsoft.com/office/powerpoint/2010/main" val="5514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Structure or Grammar</a:t>
            </a:r>
            <a:endParaRPr lang="en-US" dirty="0"/>
          </a:p>
        </p:txBody>
      </p:sp>
      <p:sp>
        <p:nvSpPr>
          <p:cNvPr id="3" name="Content Placeholder 2"/>
          <p:cNvSpPr>
            <a:spLocks noGrp="1"/>
          </p:cNvSpPr>
          <p:nvPr>
            <p:ph sz="quarter" idx="13"/>
          </p:nvPr>
        </p:nvSpPr>
        <p:spPr/>
        <p:txBody>
          <a:bodyPr/>
          <a:lstStyle/>
          <a:p>
            <a:r>
              <a:rPr lang="en-US" dirty="0" smtClean="0"/>
              <a:t>In each Chapter, there will be charts explaining a particular point of grammar on which you will be tested at the end of the chapter.</a:t>
            </a:r>
          </a:p>
          <a:p>
            <a:r>
              <a:rPr lang="en-US" dirty="0" smtClean="0"/>
              <a:t>You will need to copy the charts and any explanations into your notes.  </a:t>
            </a:r>
          </a:p>
          <a:p>
            <a:r>
              <a:rPr lang="en-US" dirty="0" smtClean="0"/>
              <a:t>We will do several activities using each new concept, and by the end of the chapter, you will be expected to APPLY the concept on the chart.  This is easiest to do if you have MEMORIZED the chart.</a:t>
            </a:r>
          </a:p>
        </p:txBody>
      </p:sp>
    </p:spTree>
    <p:extLst>
      <p:ext uri="{BB962C8B-B14F-4D97-AF65-F5344CB8AC3E}">
        <p14:creationId xmlns:p14="http://schemas.microsoft.com/office/powerpoint/2010/main" val="84335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sz="quarter" idx="13"/>
          </p:nvPr>
        </p:nvSpPr>
        <p:spPr>
          <a:xfrm>
            <a:off x="228600" y="1298448"/>
            <a:ext cx="8595360" cy="4937760"/>
          </a:xfrm>
        </p:spPr>
        <p:txBody>
          <a:bodyPr>
            <a:normAutofit/>
          </a:bodyPr>
          <a:lstStyle/>
          <a:p>
            <a:r>
              <a:rPr lang="en-US" dirty="0" smtClean="0"/>
              <a:t>Your other composition notebook will be referred to as your “activity book.”</a:t>
            </a:r>
          </a:p>
          <a:p>
            <a:r>
              <a:rPr lang="en-US" dirty="0" smtClean="0"/>
              <a:t>You will leave this notebook here in the room.  The Activity Book Distributor will pass out the activity books daily.</a:t>
            </a:r>
          </a:p>
          <a:p>
            <a:r>
              <a:rPr lang="en-US" dirty="0" smtClean="0"/>
              <a:t>Any work that we do in class will go into this book.</a:t>
            </a:r>
          </a:p>
          <a:p>
            <a:r>
              <a:rPr lang="en-US" dirty="0" smtClean="0"/>
              <a:t>Each activity must be labeled with the CHAPTER number, the ACTIVITY number, and the PAGE number.</a:t>
            </a:r>
          </a:p>
          <a:p>
            <a:r>
              <a:rPr lang="en-US" dirty="0" smtClean="0"/>
              <a:t>Skip a line between activities.</a:t>
            </a:r>
          </a:p>
          <a:p>
            <a:r>
              <a:rPr lang="en-US" dirty="0" smtClean="0"/>
              <a:t>If you miss a day of school, it is YOUR responsibility to look at the assignment board, and make up any activities that you have missed.</a:t>
            </a:r>
          </a:p>
        </p:txBody>
      </p:sp>
    </p:spTree>
    <p:extLst>
      <p:ext uri="{BB962C8B-B14F-4D97-AF65-F5344CB8AC3E}">
        <p14:creationId xmlns:p14="http://schemas.microsoft.com/office/powerpoint/2010/main" val="273768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sz="quarter" idx="13"/>
          </p:nvPr>
        </p:nvSpPr>
        <p:spPr/>
        <p:txBody>
          <a:bodyPr/>
          <a:lstStyle/>
          <a:p>
            <a:r>
              <a:rPr lang="en-US" dirty="0"/>
              <a:t>You will receive an Assignment Grade for ALL of the activities in each Chapter.  You will receive a separate grade for the “Assessment” at the end of each chapter, and a participation grade for any oral activities in each chapter</a:t>
            </a:r>
            <a:r>
              <a:rPr lang="en-US" dirty="0" smtClean="0"/>
              <a:t>.</a:t>
            </a:r>
          </a:p>
          <a:p>
            <a:r>
              <a:rPr lang="en-US" dirty="0" smtClean="0"/>
              <a:t>You will also receive an assignment grade for the homework packet you will have for each chapter.</a:t>
            </a:r>
            <a:endParaRPr lang="en-US" dirty="0"/>
          </a:p>
          <a:p>
            <a:r>
              <a:rPr lang="en-US" dirty="0"/>
              <a:t>All of these Assignment Grades together will count for 30% of your overall grade.</a:t>
            </a:r>
          </a:p>
          <a:p>
            <a:endParaRPr lang="en-US" dirty="0"/>
          </a:p>
        </p:txBody>
      </p:sp>
    </p:spTree>
    <p:extLst>
      <p:ext uri="{BB962C8B-B14F-4D97-AF65-F5344CB8AC3E}">
        <p14:creationId xmlns:p14="http://schemas.microsoft.com/office/powerpoint/2010/main" val="147721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Bellringers</a:t>
            </a:r>
            <a:endParaRPr lang="en-US" dirty="0"/>
          </a:p>
        </p:txBody>
      </p:sp>
      <p:sp>
        <p:nvSpPr>
          <p:cNvPr id="3" name="Content Placeholder 2"/>
          <p:cNvSpPr>
            <a:spLocks noGrp="1"/>
          </p:cNvSpPr>
          <p:nvPr>
            <p:ph sz="quarter" idx="13"/>
          </p:nvPr>
        </p:nvSpPr>
        <p:spPr/>
        <p:txBody>
          <a:bodyPr>
            <a:normAutofit/>
          </a:bodyPr>
          <a:lstStyle/>
          <a:p>
            <a:r>
              <a:rPr lang="en-US" dirty="0" smtClean="0"/>
              <a:t>Each day when you come in, you will be handed a 3”x5” ruled index card.</a:t>
            </a:r>
          </a:p>
          <a:p>
            <a:r>
              <a:rPr lang="en-US" dirty="0" smtClean="0"/>
              <a:t>There will be a short assignment on the Promethean board for you to complete on this card.</a:t>
            </a:r>
          </a:p>
          <a:p>
            <a:r>
              <a:rPr lang="en-US" dirty="0" smtClean="0"/>
              <a:t>The blank side must be labeled with:</a:t>
            </a:r>
          </a:p>
          <a:p>
            <a:pPr lvl="1"/>
            <a:r>
              <a:rPr lang="en-US" dirty="0" smtClean="0"/>
              <a:t>Your Name</a:t>
            </a:r>
          </a:p>
          <a:p>
            <a:pPr lvl="1"/>
            <a:r>
              <a:rPr lang="en-US" dirty="0" smtClean="0"/>
              <a:t>Your Class Block</a:t>
            </a:r>
          </a:p>
          <a:p>
            <a:pPr lvl="1"/>
            <a:r>
              <a:rPr lang="en-US" dirty="0" smtClean="0"/>
              <a:t>Today’s Date</a:t>
            </a:r>
          </a:p>
          <a:p>
            <a:pPr lvl="1"/>
            <a:r>
              <a:rPr lang="en-US" dirty="0" err="1" smtClean="0"/>
              <a:t>Bellringer</a:t>
            </a:r>
            <a:r>
              <a:rPr lang="en-US" dirty="0" smtClean="0"/>
              <a:t> Number</a:t>
            </a:r>
          </a:p>
          <a:p>
            <a:pPr lvl="1"/>
            <a:endParaRPr lang="en-US" dirty="0"/>
          </a:p>
          <a:p>
            <a:r>
              <a:rPr lang="en-US" dirty="0" smtClean="0"/>
              <a:t>You will receive a grade for all the </a:t>
            </a:r>
            <a:r>
              <a:rPr lang="en-US" dirty="0" err="1" smtClean="0"/>
              <a:t>Bellringers</a:t>
            </a:r>
            <a:r>
              <a:rPr lang="en-US" dirty="0" smtClean="0"/>
              <a:t> in each chapter.</a:t>
            </a:r>
          </a:p>
          <a:p>
            <a:r>
              <a:rPr lang="en-US" dirty="0" smtClean="0"/>
              <a:t>The </a:t>
            </a:r>
            <a:r>
              <a:rPr lang="en-US" dirty="0" err="1" smtClean="0"/>
              <a:t>Bellringer</a:t>
            </a:r>
            <a:r>
              <a:rPr lang="en-US" dirty="0" smtClean="0"/>
              <a:t> Grades will count for 10% of your overall grade.</a:t>
            </a:r>
          </a:p>
        </p:txBody>
      </p:sp>
    </p:spTree>
    <p:extLst>
      <p:ext uri="{BB962C8B-B14F-4D97-AF65-F5344CB8AC3E}">
        <p14:creationId xmlns:p14="http://schemas.microsoft.com/office/powerpoint/2010/main" val="393699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a:t>
            </a:r>
            <a:endParaRPr lang="en-US" dirty="0"/>
          </a:p>
        </p:txBody>
      </p:sp>
      <p:sp>
        <p:nvSpPr>
          <p:cNvPr id="3" name="Content Placeholder 2"/>
          <p:cNvSpPr>
            <a:spLocks noGrp="1"/>
          </p:cNvSpPr>
          <p:nvPr>
            <p:ph sz="quarter" idx="13"/>
          </p:nvPr>
        </p:nvSpPr>
        <p:spPr/>
        <p:txBody>
          <a:bodyPr>
            <a:normAutofit/>
          </a:bodyPr>
          <a:lstStyle/>
          <a:p>
            <a:r>
              <a:rPr lang="en-US" dirty="0" smtClean="0"/>
              <a:t>You will be tested at the end of each chapter.</a:t>
            </a:r>
          </a:p>
          <a:p>
            <a:r>
              <a:rPr lang="en-US" dirty="0" smtClean="0"/>
              <a:t>These tests will assess how well you know the vocabulary and structure from that particular chapter.</a:t>
            </a:r>
          </a:p>
          <a:p>
            <a:r>
              <a:rPr lang="en-US" dirty="0" smtClean="0"/>
              <a:t>Once per term, you will have a comprehensive exam of everything you have learned up until that point.</a:t>
            </a:r>
          </a:p>
          <a:p>
            <a:r>
              <a:rPr lang="en-US" dirty="0" smtClean="0"/>
              <a:t>Each of the chapter tests will consist of Multiple Choice, Fill-in-the-Blank, True/False, Matching, and Short Essay questions.</a:t>
            </a:r>
          </a:p>
          <a:p>
            <a:r>
              <a:rPr lang="en-US" dirty="0" smtClean="0"/>
              <a:t>Your tests will count as 60% of your overall grade.</a:t>
            </a:r>
            <a:endParaRPr lang="en-US" dirty="0"/>
          </a:p>
        </p:txBody>
      </p:sp>
    </p:spTree>
    <p:extLst>
      <p:ext uri="{BB962C8B-B14F-4D97-AF65-F5344CB8AC3E}">
        <p14:creationId xmlns:p14="http://schemas.microsoft.com/office/powerpoint/2010/main" val="342299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Mademoiselle Fryer?</a:t>
            </a:r>
            <a:endParaRPr lang="en-US" dirty="0"/>
          </a:p>
        </p:txBody>
      </p:sp>
      <p:sp>
        <p:nvSpPr>
          <p:cNvPr id="3" name="Content Placeholder 2"/>
          <p:cNvSpPr>
            <a:spLocks noGrp="1"/>
          </p:cNvSpPr>
          <p:nvPr>
            <p:ph sz="quarter" idx="13"/>
          </p:nvPr>
        </p:nvSpPr>
        <p:spPr/>
        <p:txBody>
          <a:bodyPr/>
          <a:lstStyle/>
          <a:p>
            <a:r>
              <a:rPr lang="en-US" dirty="0" smtClean="0"/>
              <a:t>I love reading, travelling, cooking, eating, drinking coffee, drawing, writing, singing, and talking to new people.</a:t>
            </a:r>
          </a:p>
          <a:p>
            <a:r>
              <a:rPr lang="en-US" dirty="0" smtClean="0"/>
              <a:t>My favorite animals are cats, but I love dogs too.</a:t>
            </a:r>
          </a:p>
          <a:p>
            <a:r>
              <a:rPr lang="en-US" dirty="0" smtClean="0"/>
              <a:t>Last year, I went with the Journalism class to Paris, Florence and Rome.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86154">
            <a:off x="492753" y="3715579"/>
            <a:ext cx="3048000" cy="2286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495" y="3352800"/>
            <a:ext cx="1743075" cy="26289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53870">
            <a:off x="5810162" y="3305406"/>
            <a:ext cx="3242608" cy="2431956"/>
          </a:xfrm>
          <a:prstGeom prst="rect">
            <a:avLst/>
          </a:prstGeom>
        </p:spPr>
      </p:pic>
    </p:spTree>
    <p:extLst>
      <p:ext uri="{BB962C8B-B14F-4D97-AF65-F5344CB8AC3E}">
        <p14:creationId xmlns:p14="http://schemas.microsoft.com/office/powerpoint/2010/main" val="2411027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a:t>
            </a:r>
            <a:endParaRPr lang="en-US" dirty="0"/>
          </a:p>
        </p:txBody>
      </p:sp>
      <p:sp>
        <p:nvSpPr>
          <p:cNvPr id="3" name="Content Placeholder 2"/>
          <p:cNvSpPr>
            <a:spLocks noGrp="1"/>
          </p:cNvSpPr>
          <p:nvPr>
            <p:ph sz="quarter" idx="13"/>
          </p:nvPr>
        </p:nvSpPr>
        <p:spPr/>
        <p:txBody>
          <a:bodyPr/>
          <a:lstStyle/>
          <a:p>
            <a:r>
              <a:rPr lang="en-US" dirty="0" smtClean="0"/>
              <a:t>Throughout the year, I will assign projects based on the theme of the chapter we are studying.</a:t>
            </a:r>
          </a:p>
          <a:p>
            <a:r>
              <a:rPr lang="en-US" dirty="0" smtClean="0"/>
              <a:t>All projects will count as test grades, and will be graded accordingly.</a:t>
            </a:r>
          </a:p>
          <a:p>
            <a:r>
              <a:rPr lang="en-US" dirty="0" smtClean="0"/>
              <a:t>Due dates for projects are FINAL.  No late projects will be accepted.</a:t>
            </a:r>
          </a:p>
          <a:p>
            <a:pPr marL="0" indent="0">
              <a:buNone/>
            </a:pPr>
            <a:endParaRPr lang="en-US" dirty="0"/>
          </a:p>
        </p:txBody>
      </p:sp>
    </p:spTree>
    <p:extLst>
      <p:ext uri="{BB962C8B-B14F-4D97-AF65-F5344CB8AC3E}">
        <p14:creationId xmlns:p14="http://schemas.microsoft.com/office/powerpoint/2010/main" val="19109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647377535"/>
              </p:ext>
            </p:extLst>
          </p:nvPr>
        </p:nvGraphicFramePr>
        <p:xfrm>
          <a:off x="274638" y="1298575"/>
          <a:ext cx="8594725"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41858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Grades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046395344"/>
              </p:ext>
            </p:extLst>
          </p:nvPr>
        </p:nvGraphicFramePr>
        <p:xfrm>
          <a:off x="274638" y="1298575"/>
          <a:ext cx="8594732" cy="2159050"/>
        </p:xfrm>
        <a:graphic>
          <a:graphicData uri="http://schemas.openxmlformats.org/drawingml/2006/table">
            <a:tbl>
              <a:tblPr firstRow="1" bandRow="1">
                <a:tableStyleId>{5C22544A-7EE6-4342-B048-85BDC9FD1C3A}</a:tableStyleId>
              </a:tblPr>
              <a:tblGrid>
                <a:gridCol w="715988"/>
                <a:gridCol w="757599"/>
                <a:gridCol w="1147376"/>
                <a:gridCol w="1143000"/>
                <a:gridCol w="685800"/>
                <a:gridCol w="762001"/>
                <a:gridCol w="762001"/>
                <a:gridCol w="1143000"/>
                <a:gridCol w="1477967"/>
              </a:tblGrid>
              <a:tr h="1244650">
                <a:tc>
                  <a:txBody>
                    <a:bodyPr/>
                    <a:lstStyle/>
                    <a:p>
                      <a:r>
                        <a:rPr lang="en-US" dirty="0" smtClean="0"/>
                        <a:t>Term 1</a:t>
                      </a:r>
                      <a:endParaRPr lang="en-US" dirty="0"/>
                    </a:p>
                  </a:txBody>
                  <a:tcPr marL="91439" marR="91439"/>
                </a:tc>
                <a:tc>
                  <a:txBody>
                    <a:bodyPr/>
                    <a:lstStyle/>
                    <a:p>
                      <a:r>
                        <a:rPr lang="en-US" dirty="0" smtClean="0"/>
                        <a:t>Term 2</a:t>
                      </a:r>
                      <a:endParaRPr lang="en-US" dirty="0"/>
                    </a:p>
                  </a:txBody>
                  <a:tcPr marL="91439" marR="91439"/>
                </a:tc>
                <a:tc>
                  <a:txBody>
                    <a:bodyPr/>
                    <a:lstStyle/>
                    <a:p>
                      <a:r>
                        <a:rPr lang="en-US" dirty="0" smtClean="0"/>
                        <a:t>Semester</a:t>
                      </a:r>
                      <a:r>
                        <a:rPr lang="en-US" baseline="0" dirty="0" smtClean="0"/>
                        <a:t> Exam</a:t>
                      </a:r>
                      <a:endParaRPr lang="en-US" dirty="0"/>
                    </a:p>
                  </a:txBody>
                  <a:tcPr marL="91439" marR="91439"/>
                </a:tc>
                <a:tc>
                  <a:txBody>
                    <a:bodyPr/>
                    <a:lstStyle/>
                    <a:p>
                      <a:r>
                        <a:rPr lang="en-US" dirty="0" smtClean="0"/>
                        <a:t>Semester 1   Average (S1)</a:t>
                      </a:r>
                      <a:endParaRPr lang="en-US" dirty="0"/>
                    </a:p>
                  </a:txBody>
                  <a:tcPr marL="91439" marR="91439"/>
                </a:tc>
                <a:tc>
                  <a:txBody>
                    <a:bodyPr/>
                    <a:lstStyle/>
                    <a:p>
                      <a:r>
                        <a:rPr lang="en-US" dirty="0" smtClean="0"/>
                        <a:t>Term 3</a:t>
                      </a:r>
                      <a:endParaRPr lang="en-US" dirty="0"/>
                    </a:p>
                  </a:txBody>
                  <a:tcPr marL="91439" marR="91439"/>
                </a:tc>
                <a:tc>
                  <a:txBody>
                    <a:bodyPr/>
                    <a:lstStyle/>
                    <a:p>
                      <a:r>
                        <a:rPr lang="en-US" dirty="0" smtClean="0"/>
                        <a:t>Term 4</a:t>
                      </a:r>
                      <a:endParaRPr lang="en-US" dirty="0"/>
                    </a:p>
                  </a:txBody>
                  <a:tcPr marL="91439" marR="91439"/>
                </a:tc>
                <a:tc>
                  <a:txBody>
                    <a:bodyPr/>
                    <a:lstStyle/>
                    <a:p>
                      <a:r>
                        <a:rPr lang="en-US" dirty="0" smtClean="0"/>
                        <a:t>Final Exam</a:t>
                      </a:r>
                      <a:endParaRPr lang="en-US" dirty="0"/>
                    </a:p>
                  </a:txBody>
                  <a:tcPr marL="91439" marR="91439"/>
                </a:tc>
                <a:tc>
                  <a:txBody>
                    <a:bodyPr/>
                    <a:lstStyle/>
                    <a:p>
                      <a:r>
                        <a:rPr lang="en-US" dirty="0" smtClean="0"/>
                        <a:t>Semester 2 Average</a:t>
                      </a:r>
                      <a:r>
                        <a:rPr lang="en-US" baseline="0" dirty="0" smtClean="0"/>
                        <a:t> (S2)</a:t>
                      </a:r>
                      <a:endParaRPr lang="en-US" dirty="0"/>
                    </a:p>
                  </a:txBody>
                  <a:tcPr marL="91439" marR="91439"/>
                </a:tc>
                <a:tc>
                  <a:txBody>
                    <a:bodyPr/>
                    <a:lstStyle/>
                    <a:p>
                      <a:r>
                        <a:rPr lang="en-US" dirty="0" smtClean="0"/>
                        <a:t>Final Average</a:t>
                      </a:r>
                      <a:endParaRPr lang="en-US" dirty="0"/>
                    </a:p>
                  </a:txBody>
                  <a:tcPr marL="91439" marR="91439"/>
                </a:tc>
              </a:tr>
              <a:tr h="504775">
                <a:tc>
                  <a:txBody>
                    <a:bodyPr/>
                    <a:lstStyle/>
                    <a:p>
                      <a:r>
                        <a:rPr lang="en-US" dirty="0" smtClean="0"/>
                        <a:t>45%</a:t>
                      </a:r>
                      <a:r>
                        <a:rPr lang="en-US" baseline="0" dirty="0" smtClean="0"/>
                        <a:t> +</a:t>
                      </a:r>
                      <a:endParaRPr lang="en-US" dirty="0"/>
                    </a:p>
                  </a:txBody>
                  <a:tcPr marL="91439" marR="91439"/>
                </a:tc>
                <a:tc>
                  <a:txBody>
                    <a:bodyPr/>
                    <a:lstStyle/>
                    <a:p>
                      <a:r>
                        <a:rPr lang="en-US" dirty="0" smtClean="0"/>
                        <a:t>45% +</a:t>
                      </a:r>
                      <a:endParaRPr lang="en-US" dirty="0"/>
                    </a:p>
                  </a:txBody>
                  <a:tcPr marL="91439" marR="91439"/>
                </a:tc>
                <a:tc>
                  <a:txBody>
                    <a:bodyPr/>
                    <a:lstStyle/>
                    <a:p>
                      <a:r>
                        <a:rPr lang="en-US" dirty="0" smtClean="0"/>
                        <a:t>10% =</a:t>
                      </a:r>
                      <a:endParaRPr lang="en-US" dirty="0"/>
                    </a:p>
                  </a:txBody>
                  <a:tcPr marL="91439" marR="91439"/>
                </a:tc>
                <a:tc>
                  <a:txBody>
                    <a:bodyPr/>
                    <a:lstStyle/>
                    <a:p>
                      <a:r>
                        <a:rPr lang="en-US" dirty="0" smtClean="0"/>
                        <a:t>100%</a:t>
                      </a:r>
                      <a:endParaRPr lang="en-US" dirty="0"/>
                    </a:p>
                  </a:txBody>
                  <a:tcPr marL="91439" marR="91439"/>
                </a:tc>
                <a:tc>
                  <a:txBody>
                    <a:bodyPr/>
                    <a:lstStyle/>
                    <a:p>
                      <a:r>
                        <a:rPr lang="en-US" dirty="0" smtClean="0"/>
                        <a:t>45% +</a:t>
                      </a:r>
                      <a:endParaRPr lang="en-US" dirty="0"/>
                    </a:p>
                  </a:txBody>
                  <a:tcPr marL="91439" marR="91439"/>
                </a:tc>
                <a:tc>
                  <a:txBody>
                    <a:bodyPr/>
                    <a:lstStyle/>
                    <a:p>
                      <a:r>
                        <a:rPr lang="en-US" dirty="0" smtClean="0"/>
                        <a:t>45% +</a:t>
                      </a:r>
                      <a:endParaRPr lang="en-US" dirty="0"/>
                    </a:p>
                  </a:txBody>
                  <a:tcPr marL="91439" marR="91439"/>
                </a:tc>
                <a:tc>
                  <a:txBody>
                    <a:bodyPr/>
                    <a:lstStyle/>
                    <a:p>
                      <a:r>
                        <a:rPr lang="en-US" dirty="0" smtClean="0"/>
                        <a:t>10%=</a:t>
                      </a:r>
                      <a:endParaRPr lang="en-US" dirty="0"/>
                    </a:p>
                  </a:txBody>
                  <a:tcPr marL="91439" marR="91439"/>
                </a:tc>
                <a:tc>
                  <a:txBody>
                    <a:bodyPr/>
                    <a:lstStyle/>
                    <a:p>
                      <a:r>
                        <a:rPr lang="en-US" dirty="0" smtClean="0"/>
                        <a:t>100%</a:t>
                      </a:r>
                      <a:endParaRPr lang="en-US" dirty="0"/>
                    </a:p>
                  </a:txBody>
                  <a:tcPr marL="91439" marR="91439"/>
                </a:tc>
                <a:tc>
                  <a:txBody>
                    <a:bodyPr/>
                    <a:lstStyle/>
                    <a:p>
                      <a:r>
                        <a:rPr lang="en-US" dirty="0" smtClean="0"/>
                        <a:t>(S1+S2)/2=</a:t>
                      </a:r>
                    </a:p>
                    <a:p>
                      <a:r>
                        <a:rPr lang="en-US" dirty="0" smtClean="0"/>
                        <a:t>Final</a:t>
                      </a:r>
                      <a:r>
                        <a:rPr lang="en-US" baseline="0" dirty="0" smtClean="0"/>
                        <a:t> Average</a:t>
                      </a:r>
                      <a:endParaRPr lang="en-US" dirty="0"/>
                    </a:p>
                  </a:txBody>
                  <a:tcPr marL="91439" marR="91439"/>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98006578"/>
              </p:ext>
            </p:extLst>
          </p:nvPr>
        </p:nvGraphicFramePr>
        <p:xfrm>
          <a:off x="304800" y="3886200"/>
          <a:ext cx="8594729" cy="2433370"/>
        </p:xfrm>
        <a:graphic>
          <a:graphicData uri="http://schemas.openxmlformats.org/drawingml/2006/table">
            <a:tbl>
              <a:tblPr firstRow="1" bandRow="1">
                <a:tableStyleId>{5C22544A-7EE6-4342-B048-85BDC9FD1C3A}</a:tableStyleId>
              </a:tblPr>
              <a:tblGrid>
                <a:gridCol w="762000"/>
                <a:gridCol w="762000"/>
                <a:gridCol w="1096962"/>
                <a:gridCol w="1143000"/>
                <a:gridCol w="731838"/>
                <a:gridCol w="762000"/>
                <a:gridCol w="715962"/>
                <a:gridCol w="1143000"/>
                <a:gridCol w="1477967"/>
              </a:tblGrid>
              <a:tr h="1244650">
                <a:tc>
                  <a:txBody>
                    <a:bodyPr/>
                    <a:lstStyle/>
                    <a:p>
                      <a:r>
                        <a:rPr lang="en-US" dirty="0" smtClean="0"/>
                        <a:t>Term 1</a:t>
                      </a:r>
                      <a:endParaRPr lang="en-US" dirty="0"/>
                    </a:p>
                  </a:txBody>
                  <a:tcPr/>
                </a:tc>
                <a:tc>
                  <a:txBody>
                    <a:bodyPr/>
                    <a:lstStyle/>
                    <a:p>
                      <a:r>
                        <a:rPr lang="en-US" dirty="0" smtClean="0"/>
                        <a:t>Term 2</a:t>
                      </a:r>
                      <a:endParaRPr lang="en-US" dirty="0"/>
                    </a:p>
                  </a:txBody>
                  <a:tcPr/>
                </a:tc>
                <a:tc>
                  <a:txBody>
                    <a:bodyPr/>
                    <a:lstStyle/>
                    <a:p>
                      <a:r>
                        <a:rPr lang="en-US" dirty="0" smtClean="0"/>
                        <a:t>Semester</a:t>
                      </a:r>
                      <a:r>
                        <a:rPr lang="en-US" baseline="0" dirty="0" smtClean="0"/>
                        <a:t> Exam</a:t>
                      </a:r>
                      <a:endParaRPr lang="en-US" dirty="0"/>
                    </a:p>
                  </a:txBody>
                  <a:tcPr/>
                </a:tc>
                <a:tc>
                  <a:txBody>
                    <a:bodyPr/>
                    <a:lstStyle/>
                    <a:p>
                      <a:r>
                        <a:rPr lang="en-US" dirty="0" smtClean="0"/>
                        <a:t>Semester 1   Average (S1)</a:t>
                      </a:r>
                      <a:endParaRPr lang="en-US" dirty="0"/>
                    </a:p>
                  </a:txBody>
                  <a:tcPr/>
                </a:tc>
                <a:tc>
                  <a:txBody>
                    <a:bodyPr/>
                    <a:lstStyle/>
                    <a:p>
                      <a:r>
                        <a:rPr lang="en-US" dirty="0" smtClean="0"/>
                        <a:t>Term 3</a:t>
                      </a:r>
                      <a:endParaRPr lang="en-US" dirty="0"/>
                    </a:p>
                  </a:txBody>
                  <a:tcPr/>
                </a:tc>
                <a:tc>
                  <a:txBody>
                    <a:bodyPr/>
                    <a:lstStyle/>
                    <a:p>
                      <a:r>
                        <a:rPr lang="en-US" dirty="0" smtClean="0"/>
                        <a:t>Term 4</a:t>
                      </a:r>
                      <a:endParaRPr lang="en-US" dirty="0"/>
                    </a:p>
                  </a:txBody>
                  <a:tcPr/>
                </a:tc>
                <a:tc>
                  <a:txBody>
                    <a:bodyPr/>
                    <a:lstStyle/>
                    <a:p>
                      <a:r>
                        <a:rPr lang="en-US" dirty="0" smtClean="0"/>
                        <a:t>Final Exam</a:t>
                      </a:r>
                      <a:endParaRPr lang="en-US" dirty="0"/>
                    </a:p>
                  </a:txBody>
                  <a:tcPr/>
                </a:tc>
                <a:tc>
                  <a:txBody>
                    <a:bodyPr/>
                    <a:lstStyle/>
                    <a:p>
                      <a:r>
                        <a:rPr lang="en-US" dirty="0" smtClean="0"/>
                        <a:t>Semester 2 Average</a:t>
                      </a:r>
                      <a:r>
                        <a:rPr lang="en-US" baseline="0" dirty="0" smtClean="0"/>
                        <a:t> (S2)</a:t>
                      </a:r>
                      <a:endParaRPr lang="en-US" dirty="0"/>
                    </a:p>
                  </a:txBody>
                  <a:tcPr/>
                </a:tc>
                <a:tc>
                  <a:txBody>
                    <a:bodyPr/>
                    <a:lstStyle/>
                    <a:p>
                      <a:r>
                        <a:rPr lang="en-US" dirty="0" smtClean="0"/>
                        <a:t>Final Average</a:t>
                      </a:r>
                      <a:endParaRPr lang="en-US" dirty="0"/>
                    </a:p>
                  </a:txBody>
                  <a:tcPr/>
                </a:tc>
              </a:tr>
              <a:tr h="504775">
                <a:tc>
                  <a:txBody>
                    <a:bodyPr/>
                    <a:lstStyle/>
                    <a:p>
                      <a:r>
                        <a:rPr lang="en-US" dirty="0" smtClean="0"/>
                        <a:t>60</a:t>
                      </a:r>
                      <a:r>
                        <a:rPr lang="en-US" baseline="0" dirty="0" smtClean="0"/>
                        <a:t> x 0.45= 27 +</a:t>
                      </a:r>
                      <a:endParaRPr lang="en-US" dirty="0"/>
                    </a:p>
                  </a:txBody>
                  <a:tcPr/>
                </a:tc>
                <a:tc>
                  <a:txBody>
                    <a:bodyPr/>
                    <a:lstStyle/>
                    <a:p>
                      <a:r>
                        <a:rPr lang="en-US" dirty="0" smtClean="0"/>
                        <a:t>60 x 0.45=</a:t>
                      </a:r>
                      <a:r>
                        <a:rPr lang="en-US" baseline="0" dirty="0" smtClean="0"/>
                        <a:t> 27 + </a:t>
                      </a:r>
                      <a:endParaRPr lang="en-US" dirty="0"/>
                    </a:p>
                  </a:txBody>
                  <a:tcPr/>
                </a:tc>
                <a:tc>
                  <a:txBody>
                    <a:bodyPr/>
                    <a:lstStyle/>
                    <a:p>
                      <a:r>
                        <a:rPr lang="en-US" dirty="0" smtClean="0"/>
                        <a:t>60  x  0.10=</a:t>
                      </a:r>
                    </a:p>
                    <a:p>
                      <a:r>
                        <a:rPr lang="en-US" dirty="0" smtClean="0"/>
                        <a:t>6=</a:t>
                      </a:r>
                      <a:endParaRPr lang="en-US" dirty="0"/>
                    </a:p>
                  </a:txBody>
                  <a:tcPr/>
                </a:tc>
                <a:tc>
                  <a:txBody>
                    <a:bodyPr/>
                    <a:lstStyle/>
                    <a:p>
                      <a:endParaRPr lang="en-US" dirty="0" smtClean="0"/>
                    </a:p>
                    <a:p>
                      <a:endParaRPr lang="en-US" dirty="0" smtClean="0"/>
                    </a:p>
                    <a:p>
                      <a:r>
                        <a:rPr lang="en-US" dirty="0" smtClean="0"/>
                        <a:t>60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60</a:t>
                      </a:r>
                      <a:r>
                        <a:rPr lang="en-US" baseline="0" dirty="0" smtClean="0"/>
                        <a:t> x 0.45= 27 +</a:t>
                      </a:r>
                      <a:endParaRPr lang="en-US" dirty="0" smtClean="0"/>
                    </a:p>
                    <a:p>
                      <a:endParaRPr lang="en-US" dirty="0"/>
                    </a:p>
                  </a:txBody>
                  <a:tcPr/>
                </a:tc>
                <a:tc>
                  <a:txBody>
                    <a:bodyPr/>
                    <a:lstStyle/>
                    <a:p>
                      <a:r>
                        <a:rPr lang="en-US" dirty="0" smtClean="0"/>
                        <a:t>60</a:t>
                      </a:r>
                      <a:r>
                        <a:rPr lang="en-US" baseline="0" dirty="0" smtClean="0"/>
                        <a:t> x 0.45= 27 +</a:t>
                      </a:r>
                      <a:endParaRPr lang="en-US" dirty="0"/>
                    </a:p>
                  </a:txBody>
                  <a:tcPr/>
                </a:tc>
                <a:tc>
                  <a:txBody>
                    <a:bodyPr/>
                    <a:lstStyle/>
                    <a:p>
                      <a:r>
                        <a:rPr lang="en-US" dirty="0" smtClean="0"/>
                        <a:t>60  x  0.10=</a:t>
                      </a:r>
                    </a:p>
                    <a:p>
                      <a:r>
                        <a:rPr lang="en-US" dirty="0" smtClean="0"/>
                        <a:t>6</a:t>
                      </a:r>
                    </a:p>
                  </a:txBody>
                  <a:tcPr/>
                </a:tc>
                <a:tc>
                  <a:txBody>
                    <a:bodyPr/>
                    <a:lstStyle/>
                    <a:p>
                      <a:endParaRPr lang="en-US" dirty="0" smtClean="0"/>
                    </a:p>
                    <a:p>
                      <a:endParaRPr lang="en-US" dirty="0" smtClean="0"/>
                    </a:p>
                    <a:p>
                      <a:r>
                        <a:rPr lang="en-US" dirty="0" smtClean="0"/>
                        <a:t>60</a:t>
                      </a:r>
                      <a:endParaRPr lang="en-US" dirty="0"/>
                    </a:p>
                  </a:txBody>
                  <a:tcPr/>
                </a:tc>
                <a:tc>
                  <a:txBody>
                    <a:bodyPr/>
                    <a:lstStyle/>
                    <a:p>
                      <a:r>
                        <a:rPr lang="en-US" dirty="0" smtClean="0"/>
                        <a:t>(60 + 60)/2=</a:t>
                      </a:r>
                      <a:r>
                        <a:rPr lang="en-US" baseline="0" dirty="0" smtClean="0"/>
                        <a:t> 60</a:t>
                      </a:r>
                      <a:endParaRPr lang="en-US" dirty="0" smtClean="0"/>
                    </a:p>
                  </a:txBody>
                  <a:tcPr/>
                </a:tc>
              </a:tr>
            </a:tbl>
          </a:graphicData>
        </a:graphic>
      </p:graphicFrame>
    </p:spTree>
    <p:extLst>
      <p:ext uri="{BB962C8B-B14F-4D97-AF65-F5344CB8AC3E}">
        <p14:creationId xmlns:p14="http://schemas.microsoft.com/office/powerpoint/2010/main" val="40407682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Bottom Line</a:t>
            </a:r>
            <a:endParaRPr lang="en-US" dirty="0"/>
          </a:p>
        </p:txBody>
      </p:sp>
      <p:sp>
        <p:nvSpPr>
          <p:cNvPr id="3" name="Content Placeholder 2"/>
          <p:cNvSpPr>
            <a:spLocks noGrp="1"/>
          </p:cNvSpPr>
          <p:nvPr>
            <p:ph sz="quarter" idx="13"/>
          </p:nvPr>
        </p:nvSpPr>
        <p:spPr/>
        <p:txBody>
          <a:bodyPr>
            <a:normAutofit/>
          </a:bodyPr>
          <a:lstStyle/>
          <a:p>
            <a:r>
              <a:rPr lang="en-US" dirty="0" smtClean="0"/>
              <a:t>You need this class to graduate, one way or another.  If you don’t specifically need your foreign language credit, you’re here because you need an elective credit.</a:t>
            </a:r>
          </a:p>
          <a:p>
            <a:r>
              <a:rPr lang="en-US" dirty="0" smtClean="0"/>
              <a:t>You WILL have to work in order to pass this class.</a:t>
            </a:r>
          </a:p>
          <a:p>
            <a:r>
              <a:rPr lang="en-US" dirty="0" smtClean="0"/>
              <a:t>The more work you do in class, and the more studying you do at home, the better your </a:t>
            </a:r>
            <a:r>
              <a:rPr lang="en-US" smtClean="0"/>
              <a:t>grade will be.</a:t>
            </a:r>
            <a:endParaRPr lang="en-US" dirty="0" smtClean="0"/>
          </a:p>
          <a:p>
            <a:r>
              <a:rPr lang="en-US" dirty="0" smtClean="0"/>
              <a:t>You WILL have to follow the rules in order to pass this class.</a:t>
            </a:r>
          </a:p>
          <a:p>
            <a:r>
              <a:rPr lang="en-US" dirty="0" smtClean="0"/>
              <a:t>I KNOW all of you are smart, and will have a great year!</a:t>
            </a:r>
          </a:p>
          <a:p>
            <a:endParaRPr lang="en-US" dirty="0"/>
          </a:p>
          <a:p>
            <a:r>
              <a:rPr lang="en-US" dirty="0" smtClean="0"/>
              <a:t>Je </a:t>
            </a:r>
            <a:r>
              <a:rPr lang="en-US" dirty="0" err="1" smtClean="0"/>
              <a:t>vous</a:t>
            </a:r>
            <a:r>
              <a:rPr lang="en-US" dirty="0" smtClean="0"/>
              <a:t> </a:t>
            </a:r>
            <a:r>
              <a:rPr lang="en-US" dirty="0" err="1" smtClean="0"/>
              <a:t>acceuil</a:t>
            </a:r>
            <a:r>
              <a:rPr lang="en-US" dirty="0" smtClean="0"/>
              <a:t> au </a:t>
            </a:r>
            <a:r>
              <a:rPr lang="en-US" dirty="0" err="1" smtClean="0"/>
              <a:t>cours</a:t>
            </a:r>
            <a:r>
              <a:rPr lang="en-US" dirty="0" smtClean="0"/>
              <a:t> de </a:t>
            </a:r>
            <a:r>
              <a:rPr lang="en-US" dirty="0" err="1" smtClean="0"/>
              <a:t>français</a:t>
            </a:r>
            <a:r>
              <a:rPr lang="en-US" dirty="0" smtClean="0"/>
              <a:t>.   Bonne chance et bon travail!</a:t>
            </a:r>
          </a:p>
        </p:txBody>
      </p:sp>
    </p:spTree>
    <p:extLst>
      <p:ext uri="{BB962C8B-B14F-4D97-AF65-F5344CB8AC3E}">
        <p14:creationId xmlns:p14="http://schemas.microsoft.com/office/powerpoint/2010/main" val="32461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What you will need to succeed:</a:t>
            </a:r>
            <a:endParaRPr lang="en-US" dirty="0"/>
          </a:p>
        </p:txBody>
      </p:sp>
      <p:sp>
        <p:nvSpPr>
          <p:cNvPr id="3" name="Title 2"/>
          <p:cNvSpPr>
            <a:spLocks noGrp="1"/>
          </p:cNvSpPr>
          <p:nvPr>
            <p:ph type="title"/>
          </p:nvPr>
        </p:nvSpPr>
        <p:spPr/>
        <p:txBody>
          <a:bodyPr>
            <a:normAutofit/>
          </a:bodyPr>
          <a:lstStyle/>
          <a:p>
            <a:r>
              <a:rPr lang="en-US" dirty="0" smtClean="0"/>
              <a:t>School supplies</a:t>
            </a:r>
            <a:br>
              <a:rPr lang="en-US" dirty="0" smtClean="0"/>
            </a:br>
            <a:endParaRPr lang="en-US" dirty="0"/>
          </a:p>
        </p:txBody>
      </p:sp>
    </p:spTree>
    <p:extLst>
      <p:ext uri="{BB962C8B-B14F-4D97-AF65-F5344CB8AC3E}">
        <p14:creationId xmlns:p14="http://schemas.microsoft.com/office/powerpoint/2010/main" val="233950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3”x5” Index cards</a:t>
            </a:r>
            <a:endParaRPr lang="en-US" dirty="0"/>
          </a:p>
        </p:txBody>
      </p:sp>
      <p:sp>
        <p:nvSpPr>
          <p:cNvPr id="5" name="Text Placeholder 4"/>
          <p:cNvSpPr>
            <a:spLocks noGrp="1"/>
          </p:cNvSpPr>
          <p:nvPr>
            <p:ph type="body" sz="half" idx="2"/>
          </p:nvPr>
        </p:nvSpPr>
        <p:spPr/>
        <p:txBody>
          <a:bodyPr>
            <a:normAutofit/>
          </a:bodyPr>
          <a:lstStyle/>
          <a:p>
            <a:pPr marL="285750" indent="-285750">
              <a:buFont typeface="Arial" pitchFamily="34" charset="0"/>
              <a:buChar char="•"/>
            </a:pPr>
            <a:r>
              <a:rPr lang="en-US" dirty="0" smtClean="0"/>
              <a:t>Ruled</a:t>
            </a:r>
          </a:p>
          <a:p>
            <a:pPr marL="285750" indent="-285750">
              <a:buFont typeface="Arial" pitchFamily="34" charset="0"/>
              <a:buChar char="•"/>
            </a:pPr>
            <a:r>
              <a:rPr lang="en-US" dirty="0" smtClean="0"/>
              <a:t>3X5 inches</a:t>
            </a:r>
          </a:p>
          <a:p>
            <a:pPr marL="285750" indent="-285750">
              <a:buFont typeface="Arial" pitchFamily="34" charset="0"/>
              <a:buChar char="•"/>
            </a:pPr>
            <a:r>
              <a:rPr lang="en-US" dirty="0" smtClean="0"/>
              <a:t>White</a:t>
            </a:r>
          </a:p>
          <a:p>
            <a:pPr marL="285750" indent="-285750">
              <a:buFont typeface="Arial" pitchFamily="34" charset="0"/>
              <a:buChar char="•"/>
            </a:pPr>
            <a:r>
              <a:rPr lang="en-US" dirty="0" smtClean="0"/>
              <a:t>One pack of 100 cards</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612478"/>
            <a:ext cx="4443984" cy="2666390"/>
          </a:xfrm>
          <a:prstGeom prst="rect">
            <a:avLst/>
          </a:prstGeom>
        </p:spPr>
      </p:pic>
    </p:spTree>
    <p:extLst>
      <p:ext uri="{BB962C8B-B14F-4D97-AF65-F5344CB8AC3E}">
        <p14:creationId xmlns:p14="http://schemas.microsoft.com/office/powerpoint/2010/main" val="7367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Highlighters</a:t>
            </a:r>
            <a:endParaRPr lang="en-US" dirty="0"/>
          </a:p>
        </p:txBody>
      </p:sp>
      <p:sp>
        <p:nvSpPr>
          <p:cNvPr id="4" name="Text Placeholder 3"/>
          <p:cNvSpPr>
            <a:spLocks noGrp="1"/>
          </p:cNvSpPr>
          <p:nvPr>
            <p:ph type="body" sz="half" idx="2"/>
          </p:nvPr>
        </p:nvSpPr>
        <p:spPr/>
        <p:txBody>
          <a:bodyPr>
            <a:normAutofit/>
          </a:bodyPr>
          <a:lstStyle/>
          <a:p>
            <a:pPr marL="285750" indent="-285750">
              <a:buFont typeface="Arial" pitchFamily="34" charset="0"/>
              <a:buChar char="•"/>
            </a:pPr>
            <a:r>
              <a:rPr lang="en-US" dirty="0" smtClean="0"/>
              <a:t>5 colors</a:t>
            </a:r>
          </a:p>
          <a:p>
            <a:pPr marL="285750" indent="-285750">
              <a:buFont typeface="Arial" pitchFamily="34" charset="0"/>
              <a:buChar char="•"/>
            </a:pPr>
            <a:r>
              <a:rPr lang="en-US" dirty="0" err="1" smtClean="0"/>
              <a:t>Bic</a:t>
            </a:r>
            <a:r>
              <a:rPr lang="en-US" dirty="0" smtClean="0"/>
              <a:t> </a:t>
            </a:r>
            <a:r>
              <a:rPr lang="en-US" dirty="0" err="1" smtClean="0"/>
              <a:t>Briteliner</a:t>
            </a:r>
            <a:r>
              <a:rPr lang="en-US" dirty="0" smtClean="0"/>
              <a:t> Highlighters only</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727" t="2273" r="23052"/>
          <a:stretch/>
        </p:blipFill>
        <p:spPr>
          <a:xfrm>
            <a:off x="5105400" y="1614055"/>
            <a:ext cx="2313709" cy="4170218"/>
          </a:xfrm>
          <a:prstGeom prst="rect">
            <a:avLst/>
          </a:prstGeom>
        </p:spPr>
      </p:pic>
    </p:spTree>
    <p:extLst>
      <p:ext uri="{BB962C8B-B14F-4D97-AF65-F5344CB8AC3E}">
        <p14:creationId xmlns:p14="http://schemas.microsoft.com/office/powerpoint/2010/main" val="232867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Card Box</a:t>
            </a:r>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931444" y="1965325"/>
            <a:ext cx="4752975" cy="2838450"/>
          </a:xfrm>
        </p:spPr>
      </p:pic>
      <p:sp>
        <p:nvSpPr>
          <p:cNvPr id="4" name="Text Placeholder 3"/>
          <p:cNvSpPr>
            <a:spLocks noGrp="1"/>
          </p:cNvSpPr>
          <p:nvPr>
            <p:ph type="body" sz="half" idx="2"/>
          </p:nvPr>
        </p:nvSpPr>
        <p:spPr/>
        <p:txBody>
          <a:bodyPr/>
          <a:lstStyle/>
          <a:p>
            <a:pPr marL="285750" indent="-285750">
              <a:buFont typeface="Arial" pitchFamily="34" charset="0"/>
              <a:buChar char="•"/>
            </a:pPr>
            <a:r>
              <a:rPr lang="en-US" dirty="0" smtClean="0"/>
              <a:t>Any color</a:t>
            </a:r>
          </a:p>
          <a:p>
            <a:pPr marL="285750" indent="-285750">
              <a:buFont typeface="Arial" pitchFamily="34" charset="0"/>
              <a:buChar char="•"/>
            </a:pPr>
            <a:r>
              <a:rPr lang="en-US" dirty="0" smtClean="0"/>
              <a:t>3 x 5 size</a:t>
            </a:r>
            <a:endParaRPr lang="en-US" dirty="0"/>
          </a:p>
        </p:txBody>
      </p:sp>
    </p:spTree>
    <p:extLst>
      <p:ext uri="{BB962C8B-B14F-4D97-AF65-F5344CB8AC3E}">
        <p14:creationId xmlns:p14="http://schemas.microsoft.com/office/powerpoint/2010/main" val="3809290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Composition Books</a:t>
            </a:r>
            <a:endParaRPr lang="en-US" dirty="0"/>
          </a:p>
        </p:txBody>
      </p:sp>
      <p:sp>
        <p:nvSpPr>
          <p:cNvPr id="4" name="Text Placeholder 3"/>
          <p:cNvSpPr>
            <a:spLocks noGrp="1"/>
          </p:cNvSpPr>
          <p:nvPr>
            <p:ph type="body" sz="half" idx="2"/>
          </p:nvPr>
        </p:nvSpPr>
        <p:spPr/>
        <p:txBody>
          <a:bodyPr>
            <a:normAutofit/>
          </a:bodyPr>
          <a:lstStyle/>
          <a:p>
            <a:pPr marL="285750" indent="-285750">
              <a:buFont typeface="Arial" pitchFamily="34" charset="0"/>
              <a:buChar char="•"/>
            </a:pPr>
            <a:r>
              <a:rPr lang="en-US" dirty="0" smtClean="0"/>
              <a:t>Any color</a:t>
            </a:r>
          </a:p>
          <a:p>
            <a:pPr marL="285750" indent="-285750">
              <a:buFont typeface="Arial" pitchFamily="34" charset="0"/>
              <a:buChar char="•"/>
            </a:pPr>
            <a:r>
              <a:rPr lang="en-US" dirty="0" smtClean="0"/>
              <a:t>Must be hard cover with sewn spine.</a:t>
            </a:r>
          </a:p>
          <a:p>
            <a:pPr marL="285750" indent="-285750">
              <a:buFont typeface="Arial" pitchFamily="34" charset="0"/>
              <a:buChar char="•"/>
            </a:pPr>
            <a:r>
              <a:rPr lang="en-US" dirty="0" smtClean="0"/>
              <a:t>Label with your name and French I.</a:t>
            </a:r>
          </a:p>
          <a:p>
            <a:pPr marL="285750" indent="-285750">
              <a:buFont typeface="Arial" pitchFamily="34" charset="0"/>
              <a:buChar char="•"/>
            </a:pPr>
            <a:endParaRPr lang="en-US"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0604" y="2438400"/>
            <a:ext cx="2926080" cy="381304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447800"/>
            <a:ext cx="2926080" cy="3813048"/>
          </a:xfrm>
          <a:prstGeom prst="rect">
            <a:avLst/>
          </a:prstGeom>
        </p:spPr>
      </p:pic>
    </p:spTree>
    <p:extLst>
      <p:ext uri="{BB962C8B-B14F-4D97-AF65-F5344CB8AC3E}">
        <p14:creationId xmlns:p14="http://schemas.microsoft.com/office/powerpoint/2010/main" val="388450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par>
                                <p:cTn id="29" presetID="21" presetClass="entr" presetSubtype="1"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609</TotalTime>
  <Words>1987</Words>
  <Application>Microsoft Office PowerPoint</Application>
  <PresentationFormat>On-screen Show (4:3)</PresentationFormat>
  <Paragraphs>255</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Candara</vt:lpstr>
      <vt:lpstr>Tahoma</vt:lpstr>
      <vt:lpstr>Tunga</vt:lpstr>
      <vt:lpstr>Soho</vt:lpstr>
      <vt:lpstr>French I </vt:lpstr>
      <vt:lpstr>Who is Mademoiselle Fryer?</vt:lpstr>
      <vt:lpstr>Who is Mademoiselle Fryer?</vt:lpstr>
      <vt:lpstr>Who is Mademoiselle Fryer?</vt:lpstr>
      <vt:lpstr>School supplies </vt:lpstr>
      <vt:lpstr>3”x5” Index cards</vt:lpstr>
      <vt:lpstr>Highlighters</vt:lpstr>
      <vt:lpstr>Index Card Box</vt:lpstr>
      <vt:lpstr>2 Composition Books</vt:lpstr>
      <vt:lpstr>22 x28 inch poster board</vt:lpstr>
      <vt:lpstr>Kleenex</vt:lpstr>
      <vt:lpstr>Hand Sanitizer</vt:lpstr>
      <vt:lpstr>The rules</vt:lpstr>
      <vt:lpstr>Rule 1</vt:lpstr>
      <vt:lpstr>Rule 2</vt:lpstr>
      <vt:lpstr>Rule 3</vt:lpstr>
      <vt:lpstr>Rule 4</vt:lpstr>
      <vt:lpstr>Rule 5</vt:lpstr>
      <vt:lpstr>consequences</vt:lpstr>
      <vt:lpstr>Tardy Policy</vt:lpstr>
      <vt:lpstr>Consequences for Breaking a Rule</vt:lpstr>
      <vt:lpstr>Consequences for Dress Code Violations</vt:lpstr>
      <vt:lpstr>Seating Arrangements</vt:lpstr>
      <vt:lpstr>Procedures</vt:lpstr>
      <vt:lpstr>Assembly Procedures</vt:lpstr>
      <vt:lpstr>Lunch Rules/Procedures</vt:lpstr>
      <vt:lpstr>Entrance Procedure</vt:lpstr>
      <vt:lpstr>Exit Procedures</vt:lpstr>
      <vt:lpstr>Getting Help</vt:lpstr>
      <vt:lpstr>If you are absent:</vt:lpstr>
      <vt:lpstr>The work</vt:lpstr>
      <vt:lpstr>Notes</vt:lpstr>
      <vt:lpstr>Notes:  Vocabulary</vt:lpstr>
      <vt:lpstr>Notes:  Vocabulary</vt:lpstr>
      <vt:lpstr>Notes:  Structure or Grammar</vt:lpstr>
      <vt:lpstr>Activities</vt:lpstr>
      <vt:lpstr>Activities</vt:lpstr>
      <vt:lpstr>Bellringers</vt:lpstr>
      <vt:lpstr>Tests</vt:lpstr>
      <vt:lpstr>Projects</vt:lpstr>
      <vt:lpstr>Grading</vt:lpstr>
      <vt:lpstr>Final Grades</vt:lpstr>
      <vt:lpstr>The Bottom Line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I</dc:title>
  <dc:creator>Bethany;Harry K. Wong Publications;Inc</dc:creator>
  <cp:keywords>Harry Wong</cp:keywords>
  <cp:lastModifiedBy>Rosemary Wong</cp:lastModifiedBy>
  <cp:revision>41</cp:revision>
  <dcterms:created xsi:type="dcterms:W3CDTF">2011-04-30T19:28:24Z</dcterms:created>
  <dcterms:modified xsi:type="dcterms:W3CDTF">2019-04-30T02:02:27Z</dcterms:modified>
</cp:coreProperties>
</file>